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283" r:id="rId3"/>
    <p:sldId id="310" r:id="rId4"/>
    <p:sldId id="311" r:id="rId5"/>
    <p:sldId id="313" r:id="rId6"/>
    <p:sldId id="314" r:id="rId7"/>
    <p:sldId id="315" r:id="rId8"/>
    <p:sldId id="317" r:id="rId9"/>
    <p:sldId id="316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325" r:id="rId18"/>
    <p:sldId id="326" r:id="rId19"/>
    <p:sldId id="327" r:id="rId20"/>
    <p:sldId id="328" r:id="rId21"/>
    <p:sldId id="329" r:id="rId22"/>
    <p:sldId id="330" r:id="rId23"/>
    <p:sldId id="331" r:id="rId24"/>
    <p:sldId id="332" r:id="rId25"/>
    <p:sldId id="333" r:id="rId26"/>
    <p:sldId id="334" r:id="rId27"/>
    <p:sldId id="335" r:id="rId28"/>
    <p:sldId id="336" r:id="rId29"/>
    <p:sldId id="337" r:id="rId30"/>
    <p:sldId id="338" r:id="rId31"/>
    <p:sldId id="340" r:id="rId32"/>
    <p:sldId id="341" r:id="rId33"/>
    <p:sldId id="342" r:id="rId34"/>
    <p:sldId id="343" r:id="rId35"/>
    <p:sldId id="344" r:id="rId36"/>
    <p:sldId id="345" r:id="rId37"/>
    <p:sldId id="346" r:id="rId38"/>
    <p:sldId id="347" r:id="rId39"/>
    <p:sldId id="348" r:id="rId40"/>
    <p:sldId id="349" r:id="rId41"/>
    <p:sldId id="350" r:id="rId42"/>
    <p:sldId id="351" r:id="rId43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0"/>
  </p:clrMru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582" autoAdjust="0"/>
    <p:restoredTop sz="92115" autoAdjust="0"/>
  </p:normalViewPr>
  <p:slideViewPr>
    <p:cSldViewPr>
      <p:cViewPr varScale="1">
        <p:scale>
          <a:sx n="67" d="100"/>
          <a:sy n="67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31555DB1-8736-42A3-B48D-2B08FB93332A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5400D380-E0D7-4EB1-B91E-BFCC7DA7F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0BDB199F-A56C-4049-BA04-1447030960FF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B3A019F3-8596-4028-9847-CBD3A185B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 userDrawn="1"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 smtClean="0"/>
              <a:t>Click to add author information</a:t>
            </a:r>
            <a:endParaRPr lang="en-US" dirty="0"/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pic>
        <p:nvPicPr>
          <p:cNvPr id="30" name="ContosoLogo.jpg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96200" y="5791200"/>
            <a:ext cx="1371600" cy="100812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0"/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Top,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/>
            <a:fld id="{FEC9D3F2-7140-49B9-866C-D21246A5836E}" type="datetime1">
              <a:rPr lang="en-US" smtClean="0"/>
              <a:pPr algn="r"/>
              <a:t>11/25/2015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/>
            <a:fld id="{CBEC585F-C108-48D6-9331-6628A0FBB73B}" type="datetime1">
              <a:rPr lang="en-US" smtClean="0"/>
              <a:pPr algn="r"/>
              <a:t>11/25/2015</a:t>
            </a:fld>
            <a:endParaRPr lang="en-US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/>
            <a:fld id="{7293A964-5F5E-47DC-ABD9-08A6A9FFD04F}" type="datetime1">
              <a:rPr lang="en-US" smtClean="0"/>
              <a:pPr algn="r"/>
              <a:t>11/25/2015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3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/>
            <a:fld id="{968C9C2A-D3B8-4543-8A47-F59C20C16D9A}" type="datetime1">
              <a:rPr lang="en-US" smtClean="0"/>
              <a:pPr algn="r"/>
              <a:t>11/25/2015</a:t>
            </a:fld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extLst/>
          </a:lstStyle>
          <a:p>
            <a:pPr algn="r"/>
            <a:fld id="{29ED4C97-3C5D-482A-99AD-AD992C3024DE}" type="datetime1">
              <a:rPr lang="en-US" smtClean="0"/>
              <a:pPr algn="r"/>
              <a:t>11/25/2015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pPr algn="r"/>
            <a:fld id="{3EF8FEE9-63ED-4C1B-8C25-9B47C2DA1E72}" type="datetime1">
              <a:rPr lang="en-US" smtClean="0"/>
              <a:pPr algn="r"/>
              <a:t>11/25/2015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>
              <a:defRPr sz="12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>
            <a:extLst/>
          </a:lstStyle>
          <a:p>
            <a:pPr algn="r"/>
            <a:fld id="{E8BD303E-7304-41BE-B693-A76D7275A3B0}" type="datetime1">
              <a:rPr lang="en-US" smtClean="0"/>
              <a:pPr algn="r"/>
              <a:t>11/25/2015</a:t>
            </a:fld>
            <a:endParaRPr lang="en-US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6553200"/>
            <a:ext cx="358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400">
                <a:solidFill>
                  <a:schemeClr val="tx1"/>
                </a:solidFill>
                <a:sym typeface="Symbol" pitchFamily="18" charset="2"/>
              </a:rPr>
              <a:t></a:t>
            </a:r>
            <a:r>
              <a:rPr lang="en-US">
                <a:solidFill>
                  <a:schemeClr val="tx1"/>
                </a:solidFill>
              </a:rPr>
              <a:t> 2000 Prentice Hall, Inc.  All rights reserved.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781800" y="1524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u="sng">
                <a:latin typeface="AvantGarde" pitchFamily="34" charset="0"/>
              </a:rPr>
              <a:t>Outline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781800" y="76200"/>
            <a:ext cx="304800" cy="685800"/>
            <a:chOff x="4032" y="3840"/>
            <a:chExt cx="192" cy="432"/>
          </a:xfrm>
        </p:grpSpPr>
        <p:sp>
          <p:nvSpPr>
            <p:cNvPr id="6" name="AutoShape 6">
              <a:hlinkClick r:id="" action="ppaction://hlinkshowjump?jump=previousslide" highlightClick="1"/>
            </p:cNvPr>
            <p:cNvSpPr>
              <a:spLocks noChangeArrowheads="1"/>
            </p:cNvSpPr>
            <p:nvPr userDrawn="1"/>
          </p:nvSpPr>
          <p:spPr bwMode="auto">
            <a:xfrm rot="5400000">
              <a:off x="4032" y="3840"/>
              <a:ext cx="192" cy="192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7" name="AutoShape 7">
              <a:hlinkClick r:id="" action="ppaction://hlinkshowjump?jump=nextslide" highlightClick="1"/>
            </p:cNvPr>
            <p:cNvSpPr>
              <a:spLocks noChangeArrowheads="1"/>
            </p:cNvSpPr>
            <p:nvPr userDrawn="1"/>
          </p:nvSpPr>
          <p:spPr bwMode="auto">
            <a:xfrm rot="16200000">
              <a:off x="4032" y="4080"/>
              <a:ext cx="192" cy="192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ar-EG"/>
            </a:p>
          </p:txBody>
        </p:sp>
      </p:grp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705600" y="838200"/>
            <a:ext cx="2438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ar-EG" sz="1400" b="1">
              <a:solidFill>
                <a:schemeClr val="tx1"/>
              </a:solidFill>
              <a:latin typeface="AvantGarde" pitchFamily="34" charset="0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705600" y="762000"/>
            <a:ext cx="2438400" cy="6096000"/>
          </a:xfrm>
        </p:spPr>
        <p:txBody>
          <a:bodyPr/>
          <a:lstStyle>
            <a:lvl1pPr marL="0" indent="0">
              <a:buFontTx/>
              <a:buNone/>
              <a:defRPr sz="1200" b="1">
                <a:latin typeface="AvantGarde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spcBef>
                <a:spcPct val="50000"/>
              </a:spcBef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4E4560D-0AA5-4C4E-8030-B7CABCD99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 hasCustomPrompt="1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 dirty="0"/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>
              <a:defRPr sz="1100"/>
            </a:lvl1pPr>
            <a:extLst/>
          </a:lstStyle>
          <a:p>
            <a:pPr algn="r"/>
            <a:fld id="{F17F374F-8F2E-42FC-B8C0-8EDFCA32CD96}" type="datetime1">
              <a:rPr lang="en-US" sz="1100" smtClean="0"/>
              <a:pPr algn="r"/>
              <a:t>11/25/2015</a:t>
            </a:fld>
            <a:endParaRPr lang="en-US" sz="1100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pic>
        <p:nvPicPr>
          <p:cNvPr id="10" name="Rectangle 9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F7F1F872-C5DE-403B-85F0-1024E6CA1886}" type="datetime1">
              <a:rPr lang="en-US" smtClean="0"/>
              <a:pPr algn="r"/>
              <a:t>11/25/2015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73B9D0E9-7F95-4423-9114-95494EF8154E}" type="datetime1">
              <a:rPr lang="en-US" smtClean="0"/>
              <a:pPr algn="r"/>
              <a:t>11/25/2015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80772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828FD173-2CB3-4214-8741-970D8D476901}" type="datetime1">
              <a:rPr lang="en-US" smtClean="0"/>
              <a:pPr algn="r"/>
              <a:t>11/25/2015</a:t>
            </a:fld>
            <a:endParaRPr lang="en-US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/>
            <a:fld id="{A1704A40-8D3B-4404-9986-2B5D36474D63}" type="datetime1">
              <a:rPr lang="en-US" smtClean="0"/>
              <a:pPr algn="r"/>
              <a:t>11/25/2015</a:t>
            </a:fld>
            <a:endParaRPr lang="en-US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2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DE3B91AD-F2C9-43CB-A84C-1D5C130F2509}" type="datetime1">
              <a:rPr lang="en-US" smtClean="0"/>
              <a:pPr algn="r"/>
              <a:t>11/25/2015</a:t>
            </a:fld>
            <a:endParaRPr lang="en-US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27D93220-918A-400D-B3FA-D8B22567DEBB}" type="datetime1">
              <a:rPr lang="en-US" smtClean="0"/>
              <a:pPr algn="r"/>
              <a:t>11/25/2015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077200" cy="58674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>
              <a:defRPr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pPr algn="r"/>
            <a:fld id="{CCD717AA-EA39-47F3-8A0A-15B3575EDB53}" type="datetime1">
              <a:rPr lang="en-US" smtClean="0"/>
              <a:pPr algn="r"/>
              <a:t>11/25/2015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>
              <a:defRPr sz="1000"/>
            </a:lvl1pPr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>
              <a:defRPr sz="1000">
                <a:solidFill>
                  <a:sysClr val="windowText" lastClr="000000"/>
                </a:solidFill>
              </a:defRPr>
            </a:lvl1pPr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pic>
        <p:nvPicPr>
          <p:cNvPr id="24" name="ContosoLogo.jpg"/>
          <p:cNvPicPr>
            <a:picLocks noChangeAspect="1"/>
          </p:cNvPicPr>
          <p:nvPr/>
        </p:nvPicPr>
        <p:blipFill>
          <a:blip r:embed="rId19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3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4" r:id="rId16"/>
    <p:sldLayoutId id="2147483665" r:id="rId17"/>
  </p:sldLayoutIdLst>
  <p:hf sldNum="0" hdr="0" ftr="0" dt="0"/>
  <p:txStyles>
    <p:titleStyle>
      <a:lvl1pPr algn="l" rtl="1" eaLnBrk="1" latinLnBrk="0" hangingPunct="1">
        <a:spcBef>
          <a:spcPct val="0"/>
        </a:spcBef>
        <a:buNone/>
        <a:defRPr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8701118" cy="1028712"/>
          </a:xfrm>
        </p:spPr>
        <p:txBody>
          <a:bodyPr>
            <a:noAutofit/>
          </a:bodyPr>
          <a:lstStyle>
            <a:extLst/>
          </a:lstStyle>
          <a:p>
            <a:pPr rtl="0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Chapter 3 </a:t>
            </a:r>
            <a:b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Arrays</a:t>
            </a:r>
            <a:endParaRPr lang="en-US" sz="3000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928662" y="6143644"/>
            <a:ext cx="6572296" cy="42862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1600" dirty="0" smtClean="0"/>
              <a:t>Dr. Shady Yehia Elmashad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142852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dirty="0" smtClean="0"/>
              <a:t>4. Examples Using Arrays 	</a:t>
            </a:r>
            <a:endParaRPr lang="en-US" sz="3600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357158" y="714356"/>
            <a:ext cx="77724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800" b="1" kern="0" dirty="0">
                <a:solidFill>
                  <a:srgbClr val="FF3300"/>
                </a:solidFill>
                <a:latin typeface="+mj-lt"/>
                <a:ea typeface="+mj-ea"/>
                <a:cs typeface="+mj-cs"/>
              </a:rPr>
              <a:t>What is the O/P?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357290" y="5929334"/>
            <a:ext cx="6000750" cy="6429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14" name="Rectangle 13"/>
          <p:cNvSpPr/>
          <p:nvPr/>
        </p:nvSpPr>
        <p:spPr bwMode="auto">
          <a:xfrm>
            <a:off x="1357290" y="1428772"/>
            <a:ext cx="6000750" cy="435768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1428728" y="1601842"/>
            <a:ext cx="592931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# include &lt; </a:t>
            </a:r>
            <a:r>
              <a:rPr lang="en-US" sz="2800" dirty="0" err="1"/>
              <a:t>iostream.h</a:t>
            </a:r>
            <a:r>
              <a:rPr lang="en-US" sz="2800" dirty="0"/>
              <a:t> &gt;                                               </a:t>
            </a:r>
          </a:p>
          <a:p>
            <a:r>
              <a:rPr lang="en-US" sz="2800" dirty="0"/>
              <a:t>void main ( )  {                          </a:t>
            </a:r>
          </a:p>
          <a:p>
            <a:r>
              <a:rPr lang="en-US" sz="2800" dirty="0"/>
              <a:t>int   list  [ 10 ] = { 2, 1, 2, 1, 1, 2, 3, 2, 1, 2 } ;</a:t>
            </a:r>
          </a:p>
          <a:p>
            <a:r>
              <a:rPr lang="en-US" sz="2800" dirty="0" err="1"/>
              <a:t>cout</a:t>
            </a:r>
            <a:r>
              <a:rPr lang="en-US" sz="2800" dirty="0"/>
              <a:t> &lt;&lt; list [ 2 ] ;</a:t>
            </a:r>
          </a:p>
          <a:p>
            <a:r>
              <a:rPr lang="en-US" sz="2800" dirty="0" err="1"/>
              <a:t>cout</a:t>
            </a:r>
            <a:r>
              <a:rPr lang="en-US" sz="2800" dirty="0"/>
              <a:t> &lt;&lt; list [ list [ 2 ] ] ;</a:t>
            </a:r>
          </a:p>
          <a:p>
            <a:r>
              <a:rPr lang="en-US" sz="2800" dirty="0" err="1"/>
              <a:t>cout</a:t>
            </a:r>
            <a:r>
              <a:rPr lang="en-US" sz="2800" dirty="0"/>
              <a:t> &lt;&lt; list [ list [ 2 ] + list [ 3 ] ] ;</a:t>
            </a:r>
          </a:p>
          <a:p>
            <a:r>
              <a:rPr lang="en-US" sz="2800" dirty="0" err="1"/>
              <a:t>cout</a:t>
            </a:r>
            <a:r>
              <a:rPr lang="en-US" sz="2800" dirty="0"/>
              <a:t> &lt;&lt; list [ list [ list [ 2 ] ] ] ;</a:t>
            </a:r>
          </a:p>
          <a:p>
            <a:r>
              <a:rPr lang="en-US" sz="2800" dirty="0"/>
              <a:t>}</a:t>
            </a:r>
          </a:p>
        </p:txBody>
      </p:sp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2143103" y="5976959"/>
            <a:ext cx="46434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 Output:           2 2 1 2</a:t>
            </a:r>
            <a:endParaRPr lang="ar-EG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142852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dirty="0" smtClean="0"/>
              <a:t>4. Examples Using Arrays 	</a:t>
            </a:r>
            <a:endParaRPr lang="en-US" sz="3600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357158" y="714356"/>
            <a:ext cx="77724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800" b="1" kern="0" dirty="0">
                <a:solidFill>
                  <a:srgbClr val="FF3300"/>
                </a:solidFill>
                <a:latin typeface="+mj-lt"/>
                <a:ea typeface="+mj-ea"/>
                <a:cs typeface="+mj-cs"/>
              </a:rPr>
              <a:t>What is the O/P?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500166" y="5797572"/>
            <a:ext cx="5929312" cy="7143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1500166" y="1428736"/>
            <a:ext cx="5929312" cy="378565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# include &lt; </a:t>
            </a:r>
            <a:r>
              <a:rPr lang="en-US" sz="2400" dirty="0" err="1"/>
              <a:t>iostream.h</a:t>
            </a:r>
            <a:r>
              <a:rPr lang="en-US" sz="2400" dirty="0"/>
              <a:t> &gt;                                               </a:t>
            </a:r>
          </a:p>
          <a:p>
            <a:pPr>
              <a:defRPr/>
            </a:pPr>
            <a:r>
              <a:rPr lang="en-US" sz="2400" dirty="0"/>
              <a:t>void main ( )  {                          </a:t>
            </a:r>
          </a:p>
          <a:p>
            <a:pPr>
              <a:defRPr/>
            </a:pPr>
            <a:r>
              <a:rPr lang="en-US" sz="2400" dirty="0"/>
              <a:t>int   list  [ 10 ] = { 2, 1, 2, 4, 1, 2, 0, 2, 1, 2 } ;</a:t>
            </a:r>
          </a:p>
          <a:p>
            <a:pPr>
              <a:defRPr/>
            </a:pPr>
            <a:r>
              <a:rPr lang="en-US" sz="2400" dirty="0"/>
              <a:t>int line [ 10 ] ;</a:t>
            </a:r>
          </a:p>
          <a:p>
            <a:pPr>
              <a:defRPr/>
            </a:pPr>
            <a:r>
              <a:rPr lang="en-US" sz="2400" dirty="0"/>
              <a:t>for ( int h = 0 ; h &lt; 10 ; h ++ )</a:t>
            </a:r>
          </a:p>
          <a:p>
            <a:pPr>
              <a:defRPr/>
            </a:pPr>
            <a:r>
              <a:rPr lang="en-US" sz="2400" dirty="0"/>
              <a:t>line [ h ]  =  list [ 9 – h ]</a:t>
            </a:r>
          </a:p>
          <a:p>
            <a:pPr>
              <a:defRPr/>
            </a:pPr>
            <a:r>
              <a:rPr lang="en-US" sz="2400" dirty="0"/>
              <a:t>for ( int k = 0 ; k &lt; 10 ; k ++ )  {</a:t>
            </a:r>
          </a:p>
          <a:p>
            <a:pPr>
              <a:defRPr/>
            </a:pPr>
            <a:r>
              <a:rPr lang="en-US" sz="2400" dirty="0"/>
              <a:t>cout &lt;&lt; list [ k ] &lt;&lt; </a:t>
            </a:r>
            <a:r>
              <a:rPr lang="en-US" sz="2400" dirty="0" err="1"/>
              <a:t>endl</a:t>
            </a:r>
            <a:r>
              <a:rPr lang="en-US" sz="2400" dirty="0"/>
              <a:t>  &lt;&lt; line [ k </a:t>
            </a:r>
            <a:r>
              <a:rPr lang="en-US" sz="2400" dirty="0" smtClean="0"/>
              <a:t>];</a:t>
            </a:r>
          </a:p>
          <a:p>
            <a:pPr>
              <a:defRPr/>
            </a:pPr>
            <a:r>
              <a:rPr lang="en-US" sz="2400" dirty="0" smtClean="0"/>
              <a:t>}</a:t>
            </a:r>
            <a:endParaRPr lang="en-US" sz="2400" dirty="0"/>
          </a:p>
          <a:p>
            <a:pPr>
              <a:defRPr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1714478" y="5726134"/>
            <a:ext cx="5143500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/>
              <a:t> </a:t>
            </a:r>
            <a:r>
              <a:rPr lang="en-US" sz="2000" dirty="0"/>
              <a:t>Output:                2124120212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                              2120214212   </a:t>
            </a:r>
            <a:endParaRPr lang="ar-EG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dirty="0" smtClean="0"/>
              <a:t>5. Multidimensional Arrays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642938" y="1357313"/>
            <a:ext cx="6929437" cy="5715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71500" y="1357313"/>
            <a:ext cx="7572400" cy="300037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l" rtl="0" eaLnBrk="1" hangingPunct="1">
              <a:buFontTx/>
              <a:buNone/>
            </a:pPr>
            <a:r>
              <a:rPr lang="en-US" sz="2400" dirty="0" smtClean="0"/>
              <a:t> array_type   array_name [no. of rows] [no. of columns];</a:t>
            </a:r>
          </a:p>
          <a:p>
            <a:pPr algn="l" rtl="0" eaLnBrk="1" hangingPunct="1"/>
            <a:endParaRPr lang="en-US" sz="2400" dirty="0" smtClean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 smtClean="0"/>
              <a:t> Example:     </a:t>
            </a:r>
          </a:p>
          <a:p>
            <a:pPr algn="l" rtl="0" eaLnBrk="1" hangingPunct="1"/>
            <a:r>
              <a:rPr lang="en-US" sz="2400" dirty="0" smtClean="0"/>
              <a:t>float Salary [ 3 ] [ 2 ] = { 12.0, 6.0, 9.0, 0.0, 10.5, 5.2} ;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 smtClean="0"/>
              <a:t> OR </a:t>
            </a:r>
          </a:p>
          <a:p>
            <a:pPr algn="l" rtl="0" eaLnBrk="1" hangingPunct="1"/>
            <a:r>
              <a:rPr lang="en-US" sz="2400" dirty="0" smtClean="0"/>
              <a:t>float Salary [ 3 ] [ 2 ] = { {12.0, 6.0} , {9.0, 0.0} ,   {10.5, 5.2}} ;</a:t>
            </a:r>
          </a:p>
          <a:p>
            <a:pPr algn="l" rtl="0" eaLnBrk="1" hangingPunct="1">
              <a:buFontTx/>
              <a:buNone/>
            </a:pPr>
            <a:r>
              <a:rPr lang="en-US" sz="2400" dirty="0" smtClean="0"/>
              <a:t>    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714875" y="4605338"/>
            <a:ext cx="1143000" cy="3571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9" name="Rectangle 8"/>
          <p:cNvSpPr/>
          <p:nvPr/>
        </p:nvSpPr>
        <p:spPr bwMode="auto">
          <a:xfrm>
            <a:off x="3571875" y="4605338"/>
            <a:ext cx="1143000" cy="3571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10" name="Rectangle 9"/>
          <p:cNvSpPr/>
          <p:nvPr/>
        </p:nvSpPr>
        <p:spPr bwMode="auto">
          <a:xfrm>
            <a:off x="4714875" y="4962525"/>
            <a:ext cx="1143000" cy="3571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11" name="Rectangle 10"/>
          <p:cNvSpPr/>
          <p:nvPr/>
        </p:nvSpPr>
        <p:spPr bwMode="auto">
          <a:xfrm>
            <a:off x="3571875" y="4962525"/>
            <a:ext cx="1143000" cy="3571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12" name="Rectangle 11"/>
          <p:cNvSpPr/>
          <p:nvPr/>
        </p:nvSpPr>
        <p:spPr bwMode="auto">
          <a:xfrm>
            <a:off x="4714875" y="5319713"/>
            <a:ext cx="1143000" cy="3571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13" name="Rectangle 12"/>
          <p:cNvSpPr/>
          <p:nvPr/>
        </p:nvSpPr>
        <p:spPr bwMode="auto">
          <a:xfrm>
            <a:off x="3571875" y="5319713"/>
            <a:ext cx="1143000" cy="3571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14" name="TextBox 33"/>
          <p:cNvSpPr txBox="1">
            <a:spLocks noChangeArrowheads="1"/>
          </p:cNvSpPr>
          <p:nvPr/>
        </p:nvSpPr>
        <p:spPr bwMode="auto">
          <a:xfrm>
            <a:off x="2214563" y="4614863"/>
            <a:ext cx="13573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Salary [ 0 ] [ ]</a:t>
            </a:r>
            <a:endParaRPr lang="ar-EG" sz="1600"/>
          </a:p>
        </p:txBody>
      </p:sp>
      <p:sp>
        <p:nvSpPr>
          <p:cNvPr id="15" name="TextBox 34"/>
          <p:cNvSpPr txBox="1">
            <a:spLocks noChangeArrowheads="1"/>
          </p:cNvSpPr>
          <p:nvPr/>
        </p:nvSpPr>
        <p:spPr bwMode="auto">
          <a:xfrm>
            <a:off x="2214563" y="4981575"/>
            <a:ext cx="13573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Salary [ 1 ] [ ]</a:t>
            </a:r>
            <a:endParaRPr lang="ar-EG" sz="1600"/>
          </a:p>
        </p:txBody>
      </p:sp>
      <p:sp>
        <p:nvSpPr>
          <p:cNvPr id="16" name="TextBox 35"/>
          <p:cNvSpPr txBox="1">
            <a:spLocks noChangeArrowheads="1"/>
          </p:cNvSpPr>
          <p:nvPr/>
        </p:nvSpPr>
        <p:spPr bwMode="auto">
          <a:xfrm>
            <a:off x="2214563" y="5319713"/>
            <a:ext cx="13573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Salary [ 2 ] [ ]</a:t>
            </a:r>
            <a:endParaRPr lang="ar-EG" sz="1600"/>
          </a:p>
        </p:txBody>
      </p:sp>
      <p:sp>
        <p:nvSpPr>
          <p:cNvPr id="17" name="TextBox 36"/>
          <p:cNvSpPr txBox="1">
            <a:spLocks noChangeArrowheads="1"/>
          </p:cNvSpPr>
          <p:nvPr/>
        </p:nvSpPr>
        <p:spPr bwMode="auto">
          <a:xfrm>
            <a:off x="3571875" y="5676900"/>
            <a:ext cx="1357313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500"/>
              <a:t>Salary [ ] [0]</a:t>
            </a:r>
            <a:endParaRPr lang="ar-EG" sz="1500"/>
          </a:p>
        </p:txBody>
      </p:sp>
      <p:sp>
        <p:nvSpPr>
          <p:cNvPr id="18" name="TextBox 37"/>
          <p:cNvSpPr txBox="1">
            <a:spLocks noChangeArrowheads="1"/>
          </p:cNvSpPr>
          <p:nvPr/>
        </p:nvSpPr>
        <p:spPr bwMode="auto">
          <a:xfrm>
            <a:off x="4714875" y="5676900"/>
            <a:ext cx="1357313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500"/>
              <a:t>Salary [  ] [1]</a:t>
            </a:r>
            <a:endParaRPr lang="ar-EG" sz="1500"/>
          </a:p>
        </p:txBody>
      </p:sp>
      <p:sp>
        <p:nvSpPr>
          <p:cNvPr id="19" name="TextBox 39"/>
          <p:cNvSpPr txBox="1">
            <a:spLocks noChangeArrowheads="1"/>
          </p:cNvSpPr>
          <p:nvPr/>
        </p:nvSpPr>
        <p:spPr bwMode="auto">
          <a:xfrm>
            <a:off x="3643313" y="4630738"/>
            <a:ext cx="1071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/>
              <a:t>12.0</a:t>
            </a:r>
            <a:endParaRPr lang="ar-EG"/>
          </a:p>
        </p:txBody>
      </p:sp>
      <p:sp>
        <p:nvSpPr>
          <p:cNvPr id="20" name="TextBox 40"/>
          <p:cNvSpPr txBox="1">
            <a:spLocks noChangeArrowheads="1"/>
          </p:cNvSpPr>
          <p:nvPr/>
        </p:nvSpPr>
        <p:spPr bwMode="auto">
          <a:xfrm>
            <a:off x="4714875" y="4630738"/>
            <a:ext cx="1071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/>
              <a:t>6.0</a:t>
            </a:r>
            <a:endParaRPr lang="ar-EG"/>
          </a:p>
        </p:txBody>
      </p:sp>
      <p:sp>
        <p:nvSpPr>
          <p:cNvPr id="21" name="TextBox 41"/>
          <p:cNvSpPr txBox="1">
            <a:spLocks noChangeArrowheads="1"/>
          </p:cNvSpPr>
          <p:nvPr/>
        </p:nvSpPr>
        <p:spPr bwMode="auto">
          <a:xfrm>
            <a:off x="3643313" y="4987925"/>
            <a:ext cx="10715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/>
              <a:t>9.0</a:t>
            </a:r>
            <a:endParaRPr lang="ar-EG"/>
          </a:p>
        </p:txBody>
      </p:sp>
      <p:sp>
        <p:nvSpPr>
          <p:cNvPr id="22" name="TextBox 42"/>
          <p:cNvSpPr txBox="1">
            <a:spLocks noChangeArrowheads="1"/>
          </p:cNvSpPr>
          <p:nvPr/>
        </p:nvSpPr>
        <p:spPr bwMode="auto">
          <a:xfrm>
            <a:off x="4714875" y="4987925"/>
            <a:ext cx="1071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/>
              <a:t>0.0</a:t>
            </a:r>
            <a:endParaRPr lang="ar-EG"/>
          </a:p>
        </p:txBody>
      </p:sp>
      <p:sp>
        <p:nvSpPr>
          <p:cNvPr id="23" name="TextBox 43"/>
          <p:cNvSpPr txBox="1">
            <a:spLocks noChangeArrowheads="1"/>
          </p:cNvSpPr>
          <p:nvPr/>
        </p:nvSpPr>
        <p:spPr bwMode="auto">
          <a:xfrm>
            <a:off x="3643313" y="5345113"/>
            <a:ext cx="1071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/>
              <a:t>10.5</a:t>
            </a:r>
            <a:endParaRPr lang="ar-EG"/>
          </a:p>
        </p:txBody>
      </p:sp>
      <p:sp>
        <p:nvSpPr>
          <p:cNvPr id="24" name="TextBox 44"/>
          <p:cNvSpPr txBox="1">
            <a:spLocks noChangeArrowheads="1"/>
          </p:cNvSpPr>
          <p:nvPr/>
        </p:nvSpPr>
        <p:spPr bwMode="auto">
          <a:xfrm>
            <a:off x="4714875" y="5345113"/>
            <a:ext cx="1071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/>
              <a:t>5.2</a:t>
            </a:r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dirty="0" smtClean="0"/>
              <a:t>5. Multidimensional Arrays</a:t>
            </a:r>
            <a:endParaRPr lang="en-US" sz="3600" dirty="0"/>
          </a:p>
        </p:txBody>
      </p:sp>
      <p:sp>
        <p:nvSpPr>
          <p:cNvPr id="25" name="Rectangle 100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357298"/>
            <a:ext cx="8382000" cy="500066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 smtClean="0"/>
              <a:t> Multiple subscripts - tables with rows, columns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1800" dirty="0" smtClean="0"/>
              <a:t> Like matrices: specify row, then column.</a:t>
            </a:r>
          </a:p>
          <a:p>
            <a:pPr lvl="1" algn="l" rtl="0" eaLnBrk="1" hangingPunct="1"/>
            <a:endParaRPr lang="en-US" sz="1600" dirty="0" smtClean="0"/>
          </a:p>
          <a:p>
            <a:pPr lvl="1" algn="l" rtl="0" eaLnBrk="1" hangingPunct="1"/>
            <a:endParaRPr lang="en-US" sz="1600" dirty="0" smtClean="0"/>
          </a:p>
          <a:p>
            <a:pPr lvl="1" algn="l" rtl="0" eaLnBrk="1" hangingPunct="1"/>
            <a:endParaRPr lang="en-US" sz="1600" dirty="0" smtClean="0"/>
          </a:p>
          <a:p>
            <a:pPr lvl="1" algn="l" rtl="0" eaLnBrk="1" hangingPunct="1"/>
            <a:endParaRPr lang="en-US" sz="1600" dirty="0" smtClean="0"/>
          </a:p>
          <a:p>
            <a:pPr lvl="1" algn="l" rtl="0" eaLnBrk="1" hangingPunct="1"/>
            <a:endParaRPr lang="en-US" sz="1600" dirty="0" smtClean="0"/>
          </a:p>
          <a:p>
            <a:pPr lvl="1" algn="l" rtl="0" eaLnBrk="1" hangingPunct="1"/>
            <a:endParaRPr lang="en-US" sz="1600" dirty="0" smtClean="0"/>
          </a:p>
          <a:p>
            <a:pPr lvl="1" algn="l" rtl="0" eaLnBrk="1" hangingPunct="1"/>
            <a:endParaRPr lang="en-US" sz="1600" dirty="0" smtClean="0"/>
          </a:p>
          <a:p>
            <a:pPr algn="l" rtl="0">
              <a:buFont typeface="Arial" pitchFamily="34" charset="0"/>
              <a:buChar char="•"/>
            </a:pPr>
            <a:r>
              <a:rPr lang="en-US" sz="2400" dirty="0" smtClean="0"/>
              <a:t> Initialize</a:t>
            </a:r>
          </a:p>
          <a:p>
            <a:pPr lvl="1" algn="l" rtl="0"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int b[ 2 ][ 2 ] = { { 1, 2 }, { 3, 4 } };</a:t>
            </a:r>
            <a:endParaRPr lang="en-US" sz="2400" b="1" dirty="0" smtClean="0">
              <a:latin typeface="Courier New" pitchFamily="49" charset="0"/>
            </a:endParaRPr>
          </a:p>
          <a:p>
            <a:pPr lvl="1" algn="l" rtl="0" eaLnBrk="1" hangingPunct="1">
              <a:buFontTx/>
              <a:buNone/>
            </a:pPr>
            <a:r>
              <a:rPr lang="en-US" sz="3200" b="1" dirty="0" smtClean="0">
                <a:latin typeface="Courier New" pitchFamily="49" charset="0"/>
              </a:rPr>
              <a:t> </a:t>
            </a:r>
            <a:r>
              <a:rPr lang="en-US" sz="1600" dirty="0" err="1" smtClean="0"/>
              <a:t>Initializers</a:t>
            </a:r>
            <a:r>
              <a:rPr lang="en-US" sz="1600" dirty="0" smtClean="0"/>
              <a:t> grouped by row in braces</a:t>
            </a:r>
            <a:endParaRPr lang="en-US" sz="3600" b="1" dirty="0" smtClean="0">
              <a:latin typeface="Courier New" pitchFamily="49" charset="0"/>
            </a:endParaRPr>
          </a:p>
          <a:p>
            <a:pPr lvl="1" algn="l" rtl="0"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int b[ 2 ][ 2 ] = { { 1 }, { 3, 4 } }; </a:t>
            </a:r>
          </a:p>
        </p:txBody>
      </p:sp>
      <p:grpSp>
        <p:nvGrpSpPr>
          <p:cNvPr id="26" name="Group 13"/>
          <p:cNvGrpSpPr>
            <a:grpSpLocks/>
          </p:cNvGrpSpPr>
          <p:nvPr/>
        </p:nvGrpSpPr>
        <p:grpSpPr bwMode="auto">
          <a:xfrm>
            <a:off x="914400" y="2384424"/>
            <a:ext cx="6124575" cy="973138"/>
            <a:chOff x="0" y="0"/>
            <a:chExt cx="19996" cy="19999"/>
          </a:xfrm>
        </p:grpSpPr>
        <p:sp>
          <p:nvSpPr>
            <p:cNvPr id="27" name="Rectangle 60"/>
            <p:cNvSpPr>
              <a:spLocks noChangeArrowheads="1"/>
            </p:cNvSpPr>
            <p:nvPr/>
          </p:nvSpPr>
          <p:spPr bwMode="auto">
            <a:xfrm>
              <a:off x="0" y="5103"/>
              <a:ext cx="2322" cy="3682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200">
                  <a:latin typeface="Courier New" pitchFamily="49" charset="0"/>
                </a:rPr>
                <a:t>Row 0</a:t>
              </a:r>
            </a:p>
            <a:p>
              <a:pPr>
                <a:spcBef>
                  <a:spcPct val="0"/>
                </a:spcBef>
              </a:pPr>
              <a:endParaRPr lang="en-US" sz="12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28" name="Rectangle 59"/>
            <p:cNvSpPr>
              <a:spLocks noChangeArrowheads="1"/>
            </p:cNvSpPr>
            <p:nvPr/>
          </p:nvSpPr>
          <p:spPr bwMode="auto">
            <a:xfrm>
              <a:off x="0" y="10603"/>
              <a:ext cx="2322" cy="3682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200">
                  <a:latin typeface="Courier New" pitchFamily="49" charset="0"/>
                </a:rPr>
                <a:t>Row 1</a:t>
              </a:r>
            </a:p>
            <a:p>
              <a:pPr>
                <a:spcBef>
                  <a:spcPct val="0"/>
                </a:spcBef>
              </a:pPr>
              <a:endParaRPr lang="en-US" sz="12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30" name="Rectangle 58"/>
            <p:cNvSpPr>
              <a:spLocks noChangeArrowheads="1"/>
            </p:cNvSpPr>
            <p:nvPr/>
          </p:nvSpPr>
          <p:spPr bwMode="auto">
            <a:xfrm>
              <a:off x="0" y="16103"/>
              <a:ext cx="2322" cy="3682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200">
                  <a:latin typeface="Courier New" pitchFamily="49" charset="0"/>
                </a:rPr>
                <a:t>Row 2</a:t>
              </a:r>
            </a:p>
            <a:p>
              <a:pPr>
                <a:spcBef>
                  <a:spcPct val="0"/>
                </a:spcBef>
              </a:pPr>
              <a:endParaRPr lang="en-US" sz="12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31" name="Rectangle 57"/>
            <p:cNvSpPr>
              <a:spLocks noChangeArrowheads="1"/>
            </p:cNvSpPr>
            <p:nvPr/>
          </p:nvSpPr>
          <p:spPr bwMode="auto">
            <a:xfrm>
              <a:off x="3218" y="0"/>
              <a:ext cx="3605" cy="3682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200">
                  <a:latin typeface="Courier New" pitchFamily="49" charset="0"/>
                </a:rPr>
                <a:t>Column 0</a:t>
              </a:r>
            </a:p>
            <a:p>
              <a:pPr>
                <a:spcBef>
                  <a:spcPct val="0"/>
                </a:spcBef>
              </a:pPr>
              <a:endParaRPr lang="en-US" sz="12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32" name="Rectangle 56"/>
            <p:cNvSpPr>
              <a:spLocks noChangeArrowheads="1"/>
            </p:cNvSpPr>
            <p:nvPr/>
          </p:nvSpPr>
          <p:spPr bwMode="auto">
            <a:xfrm>
              <a:off x="7496" y="0"/>
              <a:ext cx="3605" cy="3682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200">
                  <a:latin typeface="Courier New" pitchFamily="49" charset="0"/>
                </a:rPr>
                <a:t>Column 1</a:t>
              </a:r>
            </a:p>
            <a:p>
              <a:pPr>
                <a:spcBef>
                  <a:spcPct val="0"/>
                </a:spcBef>
              </a:pPr>
              <a:endParaRPr lang="en-US" sz="12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33" name="Rectangle 55"/>
            <p:cNvSpPr>
              <a:spLocks noChangeArrowheads="1"/>
            </p:cNvSpPr>
            <p:nvPr/>
          </p:nvSpPr>
          <p:spPr bwMode="auto">
            <a:xfrm>
              <a:off x="11774" y="0"/>
              <a:ext cx="3605" cy="3682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200">
                  <a:latin typeface="Courier New" pitchFamily="49" charset="0"/>
                </a:rPr>
                <a:t>Column 2</a:t>
              </a:r>
            </a:p>
            <a:p>
              <a:pPr>
                <a:spcBef>
                  <a:spcPct val="0"/>
                </a:spcBef>
              </a:pPr>
              <a:endParaRPr lang="en-US" sz="12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34" name="Rectangle 54"/>
            <p:cNvSpPr>
              <a:spLocks noChangeArrowheads="1"/>
            </p:cNvSpPr>
            <p:nvPr/>
          </p:nvSpPr>
          <p:spPr bwMode="auto">
            <a:xfrm>
              <a:off x="16052" y="0"/>
              <a:ext cx="3605" cy="3682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200">
                  <a:latin typeface="Courier New" pitchFamily="49" charset="0"/>
                </a:rPr>
                <a:t>Column 3</a:t>
              </a:r>
            </a:p>
            <a:p>
              <a:pPr>
                <a:spcBef>
                  <a:spcPct val="0"/>
                </a:spcBef>
              </a:pPr>
              <a:endParaRPr lang="en-US" sz="12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grpSp>
          <p:nvGrpSpPr>
            <p:cNvPr id="35" name="Group 44"/>
            <p:cNvGrpSpPr>
              <a:grpSpLocks/>
            </p:cNvGrpSpPr>
            <p:nvPr/>
          </p:nvGrpSpPr>
          <p:grpSpPr bwMode="auto">
            <a:xfrm>
              <a:off x="2883" y="3499"/>
              <a:ext cx="4278" cy="16500"/>
              <a:chOff x="0" y="0"/>
              <a:chExt cx="20000" cy="20001"/>
            </a:xfrm>
          </p:grpSpPr>
          <p:grpSp>
            <p:nvGrpSpPr>
              <p:cNvPr id="66" name="Group 51"/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6667"/>
                <a:chOff x="0" y="0"/>
                <a:chExt cx="20000" cy="20000"/>
              </a:xfrm>
            </p:grpSpPr>
            <p:sp>
              <p:nvSpPr>
                <p:cNvPr id="73" name="Freeform 53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200"/>
                </a:p>
              </p:txBody>
            </p:sp>
            <p:sp>
              <p:nvSpPr>
                <p:cNvPr id="74" name="Rectangle 52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200" b="1" dirty="0">
                      <a:latin typeface="Courier New" pitchFamily="49" charset="0"/>
                    </a:rPr>
                    <a:t>a[ 0 ][ 0 ]</a:t>
                  </a:r>
                  <a:endParaRPr lang="en-US" sz="1200" dirty="0">
                    <a:latin typeface="Courier New" pitchFamily="49" charset="0"/>
                  </a:endParaRPr>
                </a:p>
                <a:p>
                  <a:pPr>
                    <a:spcBef>
                      <a:spcPct val="0"/>
                    </a:spcBef>
                  </a:pPr>
                  <a:endParaRPr lang="en-US" sz="1200" dirty="0">
                    <a:solidFill>
                      <a:schemeClr val="tx1"/>
                    </a:solidFill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67" name="Group 48"/>
              <p:cNvGrpSpPr>
                <a:grpSpLocks/>
              </p:cNvGrpSpPr>
              <p:nvPr/>
            </p:nvGrpSpPr>
            <p:grpSpPr bwMode="auto">
              <a:xfrm>
                <a:off x="0" y="6667"/>
                <a:ext cx="20000" cy="6667"/>
                <a:chOff x="0" y="0"/>
                <a:chExt cx="20000" cy="20000"/>
              </a:xfrm>
            </p:grpSpPr>
            <p:sp>
              <p:nvSpPr>
                <p:cNvPr id="71" name="Freeform 50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200"/>
                </a:p>
              </p:txBody>
            </p:sp>
            <p:sp>
              <p:nvSpPr>
                <p:cNvPr id="72" name="Rectangle 49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200" b="1">
                      <a:latin typeface="Courier New" pitchFamily="49" charset="0"/>
                    </a:rPr>
                    <a:t>a[ 1 ][ 0 ]</a:t>
                  </a:r>
                  <a:endParaRPr lang="en-US" sz="1200">
                    <a:latin typeface="Courier New" pitchFamily="49" charset="0"/>
                  </a:endParaRPr>
                </a:p>
                <a:p>
                  <a:pPr>
                    <a:spcBef>
                      <a:spcPct val="0"/>
                    </a:spcBef>
                  </a:pPr>
                  <a:endParaRPr lang="en-US" sz="1200">
                    <a:solidFill>
                      <a:schemeClr val="tx1"/>
                    </a:solidFill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68" name="Group 45"/>
              <p:cNvGrpSpPr>
                <a:grpSpLocks/>
              </p:cNvGrpSpPr>
              <p:nvPr/>
            </p:nvGrpSpPr>
            <p:grpSpPr bwMode="auto">
              <a:xfrm>
                <a:off x="0" y="13334"/>
                <a:ext cx="20000" cy="6667"/>
                <a:chOff x="0" y="0"/>
                <a:chExt cx="20000" cy="20000"/>
              </a:xfrm>
            </p:grpSpPr>
            <p:sp>
              <p:nvSpPr>
                <p:cNvPr id="69" name="Freeform 47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200"/>
                </a:p>
              </p:txBody>
            </p:sp>
            <p:sp>
              <p:nvSpPr>
                <p:cNvPr id="70" name="Rectangle 46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200" b="1">
                      <a:latin typeface="Courier New" pitchFamily="49" charset="0"/>
                    </a:rPr>
                    <a:t>a[ 2 ][ 0 ]</a:t>
                  </a:r>
                  <a:endParaRPr lang="en-US" sz="1200">
                    <a:latin typeface="Courier New" pitchFamily="49" charset="0"/>
                  </a:endParaRPr>
                </a:p>
                <a:p>
                  <a:pPr>
                    <a:spcBef>
                      <a:spcPct val="0"/>
                    </a:spcBef>
                  </a:pPr>
                  <a:endParaRPr lang="en-US" sz="1200">
                    <a:solidFill>
                      <a:schemeClr val="tx1"/>
                    </a:solidFill>
                    <a:latin typeface="Courier New" pitchFamily="49" charset="0"/>
                  </a:endParaRPr>
                </a:p>
              </p:txBody>
            </p:sp>
          </p:grpSp>
        </p:grpSp>
        <p:grpSp>
          <p:nvGrpSpPr>
            <p:cNvPr id="36" name="Group 34"/>
            <p:cNvGrpSpPr>
              <a:grpSpLocks/>
            </p:cNvGrpSpPr>
            <p:nvPr/>
          </p:nvGrpSpPr>
          <p:grpSpPr bwMode="auto">
            <a:xfrm>
              <a:off x="7161" y="3499"/>
              <a:ext cx="4278" cy="16500"/>
              <a:chOff x="0" y="0"/>
              <a:chExt cx="20000" cy="20001"/>
            </a:xfrm>
          </p:grpSpPr>
          <p:grpSp>
            <p:nvGrpSpPr>
              <p:cNvPr id="57" name="Group 41"/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6667"/>
                <a:chOff x="0" y="0"/>
                <a:chExt cx="20000" cy="20000"/>
              </a:xfrm>
            </p:grpSpPr>
            <p:sp>
              <p:nvSpPr>
                <p:cNvPr id="64" name="Freeform 43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200"/>
                </a:p>
              </p:txBody>
            </p:sp>
            <p:sp>
              <p:nvSpPr>
                <p:cNvPr id="65" name="Rectangle 42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200" b="1">
                      <a:latin typeface="Courier New" pitchFamily="49" charset="0"/>
                    </a:rPr>
                    <a:t>a[ 0 ][ 1 ]</a:t>
                  </a:r>
                  <a:endParaRPr lang="en-US" sz="1200">
                    <a:latin typeface="Courier New" pitchFamily="49" charset="0"/>
                  </a:endParaRPr>
                </a:p>
                <a:p>
                  <a:pPr>
                    <a:spcBef>
                      <a:spcPct val="0"/>
                    </a:spcBef>
                  </a:pPr>
                  <a:endParaRPr lang="en-US" sz="1200">
                    <a:solidFill>
                      <a:schemeClr val="tx1"/>
                    </a:solidFill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58" name="Group 38"/>
              <p:cNvGrpSpPr>
                <a:grpSpLocks/>
              </p:cNvGrpSpPr>
              <p:nvPr/>
            </p:nvGrpSpPr>
            <p:grpSpPr bwMode="auto">
              <a:xfrm>
                <a:off x="0" y="6667"/>
                <a:ext cx="20000" cy="6667"/>
                <a:chOff x="0" y="0"/>
                <a:chExt cx="20000" cy="20000"/>
              </a:xfrm>
            </p:grpSpPr>
            <p:sp>
              <p:nvSpPr>
                <p:cNvPr id="62" name="Freeform 40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200"/>
                </a:p>
              </p:txBody>
            </p:sp>
            <p:sp>
              <p:nvSpPr>
                <p:cNvPr id="63" name="Rectangle 39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200" b="1">
                      <a:latin typeface="Courier New" pitchFamily="49" charset="0"/>
                    </a:rPr>
                    <a:t>a[ 1 ][ 1 ]</a:t>
                  </a:r>
                  <a:endParaRPr lang="en-US" sz="1200">
                    <a:latin typeface="Courier New" pitchFamily="49" charset="0"/>
                  </a:endParaRPr>
                </a:p>
                <a:p>
                  <a:pPr>
                    <a:spcBef>
                      <a:spcPct val="0"/>
                    </a:spcBef>
                  </a:pPr>
                  <a:endParaRPr lang="en-US" sz="1200">
                    <a:solidFill>
                      <a:schemeClr val="tx1"/>
                    </a:solidFill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59" name="Group 35"/>
              <p:cNvGrpSpPr>
                <a:grpSpLocks/>
              </p:cNvGrpSpPr>
              <p:nvPr/>
            </p:nvGrpSpPr>
            <p:grpSpPr bwMode="auto">
              <a:xfrm>
                <a:off x="0" y="13334"/>
                <a:ext cx="20000" cy="6667"/>
                <a:chOff x="0" y="0"/>
                <a:chExt cx="20000" cy="20000"/>
              </a:xfrm>
            </p:grpSpPr>
            <p:sp>
              <p:nvSpPr>
                <p:cNvPr id="60" name="Freeform 37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200"/>
                </a:p>
              </p:txBody>
            </p:sp>
            <p:sp>
              <p:nvSpPr>
                <p:cNvPr id="61" name="Rectangle 36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200" b="1">
                      <a:latin typeface="Courier New" pitchFamily="49" charset="0"/>
                    </a:rPr>
                    <a:t>a[ 2 ][ 1 ]</a:t>
                  </a:r>
                  <a:endParaRPr lang="en-US" sz="1200">
                    <a:latin typeface="Courier New" pitchFamily="49" charset="0"/>
                  </a:endParaRPr>
                </a:p>
                <a:p>
                  <a:pPr>
                    <a:spcBef>
                      <a:spcPct val="0"/>
                    </a:spcBef>
                  </a:pPr>
                  <a:endParaRPr lang="en-US" sz="1200">
                    <a:solidFill>
                      <a:schemeClr val="tx1"/>
                    </a:solidFill>
                    <a:latin typeface="Courier New" pitchFamily="49" charset="0"/>
                  </a:endParaRPr>
                </a:p>
              </p:txBody>
            </p:sp>
          </p:grpSp>
        </p:grpSp>
        <p:grpSp>
          <p:nvGrpSpPr>
            <p:cNvPr id="37" name="Group 24"/>
            <p:cNvGrpSpPr>
              <a:grpSpLocks/>
            </p:cNvGrpSpPr>
            <p:nvPr/>
          </p:nvGrpSpPr>
          <p:grpSpPr bwMode="auto">
            <a:xfrm>
              <a:off x="11439" y="3499"/>
              <a:ext cx="4279" cy="16500"/>
              <a:chOff x="0" y="0"/>
              <a:chExt cx="20000" cy="20001"/>
            </a:xfrm>
          </p:grpSpPr>
          <p:grpSp>
            <p:nvGrpSpPr>
              <p:cNvPr id="48" name="Group 31"/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6667"/>
                <a:chOff x="0" y="0"/>
                <a:chExt cx="20000" cy="20000"/>
              </a:xfrm>
            </p:grpSpPr>
            <p:sp>
              <p:nvSpPr>
                <p:cNvPr id="55" name="Freeform 33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200"/>
                </a:p>
              </p:txBody>
            </p:sp>
            <p:sp>
              <p:nvSpPr>
                <p:cNvPr id="56" name="Rectangle 32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0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200" b="1">
                      <a:latin typeface="Courier New" pitchFamily="49" charset="0"/>
                    </a:rPr>
                    <a:t>a[ 0 ][ 2 ]</a:t>
                  </a:r>
                  <a:endParaRPr lang="en-US" sz="1200">
                    <a:latin typeface="Courier New" pitchFamily="49" charset="0"/>
                  </a:endParaRPr>
                </a:p>
                <a:p>
                  <a:pPr>
                    <a:spcBef>
                      <a:spcPct val="0"/>
                    </a:spcBef>
                  </a:pPr>
                  <a:endParaRPr lang="en-US" sz="1200">
                    <a:solidFill>
                      <a:schemeClr val="tx1"/>
                    </a:solidFill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49" name="Group 28"/>
              <p:cNvGrpSpPr>
                <a:grpSpLocks/>
              </p:cNvGrpSpPr>
              <p:nvPr/>
            </p:nvGrpSpPr>
            <p:grpSpPr bwMode="auto">
              <a:xfrm>
                <a:off x="0" y="6667"/>
                <a:ext cx="20000" cy="6667"/>
                <a:chOff x="0" y="0"/>
                <a:chExt cx="20000" cy="20000"/>
              </a:xfrm>
            </p:grpSpPr>
            <p:sp>
              <p:nvSpPr>
                <p:cNvPr id="53" name="Freeform 30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200"/>
                </a:p>
              </p:txBody>
            </p:sp>
            <p:sp>
              <p:nvSpPr>
                <p:cNvPr id="54" name="Rectangle 29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0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200" b="1">
                      <a:latin typeface="Courier New" pitchFamily="49" charset="0"/>
                    </a:rPr>
                    <a:t>a[ 1 ][ 2 ]</a:t>
                  </a:r>
                  <a:endParaRPr lang="en-US" sz="1200">
                    <a:latin typeface="Courier New" pitchFamily="49" charset="0"/>
                  </a:endParaRPr>
                </a:p>
                <a:p>
                  <a:pPr>
                    <a:spcBef>
                      <a:spcPct val="0"/>
                    </a:spcBef>
                  </a:pPr>
                  <a:endParaRPr lang="en-US" sz="1200">
                    <a:solidFill>
                      <a:schemeClr val="tx1"/>
                    </a:solidFill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50" name="Group 25"/>
              <p:cNvGrpSpPr>
                <a:grpSpLocks/>
              </p:cNvGrpSpPr>
              <p:nvPr/>
            </p:nvGrpSpPr>
            <p:grpSpPr bwMode="auto">
              <a:xfrm>
                <a:off x="0" y="13334"/>
                <a:ext cx="20000" cy="6667"/>
                <a:chOff x="0" y="0"/>
                <a:chExt cx="20000" cy="20000"/>
              </a:xfrm>
            </p:grpSpPr>
            <p:sp>
              <p:nvSpPr>
                <p:cNvPr id="51" name="Freeform 27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200"/>
                </a:p>
              </p:txBody>
            </p:sp>
            <p:sp>
              <p:nvSpPr>
                <p:cNvPr id="52" name="Rectangle 26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0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200" b="1">
                      <a:latin typeface="Courier New" pitchFamily="49" charset="0"/>
                    </a:rPr>
                    <a:t>a[ 2 ][ 2 ]</a:t>
                  </a:r>
                  <a:endParaRPr lang="en-US" sz="1200">
                    <a:latin typeface="Courier New" pitchFamily="49" charset="0"/>
                  </a:endParaRPr>
                </a:p>
                <a:p>
                  <a:pPr>
                    <a:spcBef>
                      <a:spcPct val="0"/>
                    </a:spcBef>
                  </a:pPr>
                  <a:endParaRPr lang="en-US" sz="1200">
                    <a:solidFill>
                      <a:schemeClr val="tx1"/>
                    </a:solidFill>
                    <a:latin typeface="Courier New" pitchFamily="49" charset="0"/>
                  </a:endParaRPr>
                </a:p>
              </p:txBody>
            </p:sp>
          </p:grpSp>
        </p:grpSp>
        <p:grpSp>
          <p:nvGrpSpPr>
            <p:cNvPr id="38" name="Group 14"/>
            <p:cNvGrpSpPr>
              <a:grpSpLocks/>
            </p:cNvGrpSpPr>
            <p:nvPr/>
          </p:nvGrpSpPr>
          <p:grpSpPr bwMode="auto">
            <a:xfrm>
              <a:off x="15718" y="3499"/>
              <a:ext cx="4278" cy="16500"/>
              <a:chOff x="0" y="0"/>
              <a:chExt cx="20000" cy="20001"/>
            </a:xfrm>
          </p:grpSpPr>
          <p:grpSp>
            <p:nvGrpSpPr>
              <p:cNvPr id="39" name="Group 21"/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6667"/>
                <a:chOff x="0" y="0"/>
                <a:chExt cx="20000" cy="20000"/>
              </a:xfrm>
            </p:grpSpPr>
            <p:sp>
              <p:nvSpPr>
                <p:cNvPr id="46" name="Freeform 23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200"/>
                </a:p>
              </p:txBody>
            </p:sp>
            <p:sp>
              <p:nvSpPr>
                <p:cNvPr id="47" name="Rectangle 22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200" b="1">
                      <a:latin typeface="Courier New" pitchFamily="49" charset="0"/>
                    </a:rPr>
                    <a:t>a[ 0 ][ 3 ]</a:t>
                  </a:r>
                  <a:endParaRPr lang="en-US" sz="1200">
                    <a:latin typeface="Courier New" pitchFamily="49" charset="0"/>
                  </a:endParaRPr>
                </a:p>
                <a:p>
                  <a:pPr>
                    <a:spcBef>
                      <a:spcPct val="0"/>
                    </a:spcBef>
                  </a:pPr>
                  <a:endParaRPr lang="en-US" sz="1200">
                    <a:solidFill>
                      <a:schemeClr val="tx1"/>
                    </a:solidFill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40" name="Group 18"/>
              <p:cNvGrpSpPr>
                <a:grpSpLocks/>
              </p:cNvGrpSpPr>
              <p:nvPr/>
            </p:nvGrpSpPr>
            <p:grpSpPr bwMode="auto">
              <a:xfrm>
                <a:off x="0" y="6667"/>
                <a:ext cx="20000" cy="6667"/>
                <a:chOff x="0" y="0"/>
                <a:chExt cx="20000" cy="20000"/>
              </a:xfrm>
            </p:grpSpPr>
            <p:sp>
              <p:nvSpPr>
                <p:cNvPr id="44" name="Freeform 20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200"/>
                </a:p>
              </p:txBody>
            </p:sp>
            <p:sp>
              <p:nvSpPr>
                <p:cNvPr id="45" name="Rectangle 19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200" b="1">
                      <a:latin typeface="Courier New" pitchFamily="49" charset="0"/>
                    </a:rPr>
                    <a:t>a[ 1 ][ 3 ]</a:t>
                  </a:r>
                  <a:endParaRPr lang="en-US" sz="1200">
                    <a:latin typeface="Courier New" pitchFamily="49" charset="0"/>
                  </a:endParaRPr>
                </a:p>
                <a:p>
                  <a:pPr>
                    <a:spcBef>
                      <a:spcPct val="0"/>
                    </a:spcBef>
                  </a:pPr>
                  <a:endParaRPr lang="en-US" sz="1200">
                    <a:solidFill>
                      <a:schemeClr val="tx1"/>
                    </a:solidFill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41" name="Group 40"/>
              <p:cNvGrpSpPr>
                <a:grpSpLocks/>
              </p:cNvGrpSpPr>
              <p:nvPr/>
            </p:nvGrpSpPr>
            <p:grpSpPr bwMode="auto">
              <a:xfrm>
                <a:off x="0" y="13334"/>
                <a:ext cx="20000" cy="6667"/>
                <a:chOff x="0" y="0"/>
                <a:chExt cx="20000" cy="20000"/>
              </a:xfrm>
            </p:grpSpPr>
            <p:sp>
              <p:nvSpPr>
                <p:cNvPr id="42" name="Freeform 17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200"/>
                </a:p>
              </p:txBody>
            </p:sp>
            <p:sp>
              <p:nvSpPr>
                <p:cNvPr id="43" name="Rectangle 16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200" b="1">
                      <a:latin typeface="Courier New" pitchFamily="49" charset="0"/>
                    </a:rPr>
                    <a:t>a[ 2 ][ 3 ]</a:t>
                  </a:r>
                  <a:endParaRPr lang="en-US" sz="1200">
                    <a:latin typeface="Courier New" pitchFamily="49" charset="0"/>
                  </a:endParaRPr>
                </a:p>
                <a:p>
                  <a:pPr>
                    <a:spcBef>
                      <a:spcPct val="0"/>
                    </a:spcBef>
                  </a:pPr>
                  <a:endParaRPr lang="en-US" sz="1200">
                    <a:solidFill>
                      <a:schemeClr val="tx1"/>
                    </a:solidFill>
                    <a:latin typeface="Courier New" pitchFamily="49" charset="0"/>
                  </a:endParaRPr>
                </a:p>
              </p:txBody>
            </p:sp>
          </p:grpSp>
        </p:grpSp>
      </p:grpSp>
      <p:sp>
        <p:nvSpPr>
          <p:cNvPr id="84" name="Line 88"/>
          <p:cNvSpPr>
            <a:spLocks noChangeShapeType="1"/>
          </p:cNvSpPr>
          <p:nvPr/>
        </p:nvSpPr>
        <p:spPr bwMode="auto">
          <a:xfrm>
            <a:off x="6715140" y="485776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ar-EG"/>
          </a:p>
        </p:txBody>
      </p:sp>
      <p:sp>
        <p:nvSpPr>
          <p:cNvPr id="91" name="Line 96"/>
          <p:cNvSpPr>
            <a:spLocks noChangeShapeType="1"/>
          </p:cNvSpPr>
          <p:nvPr/>
        </p:nvSpPr>
        <p:spPr bwMode="auto">
          <a:xfrm>
            <a:off x="6572264" y="5786454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ar-EG"/>
          </a:p>
        </p:txBody>
      </p:sp>
      <p:graphicFrame>
        <p:nvGraphicFramePr>
          <p:cNvPr id="95" name="Table 94"/>
          <p:cNvGraphicFramePr>
            <a:graphicFrameLocks noGrp="1"/>
          </p:cNvGraphicFramePr>
          <p:nvPr/>
        </p:nvGraphicFramePr>
        <p:xfrm>
          <a:off x="7508491" y="4473270"/>
          <a:ext cx="706847" cy="74168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328610"/>
                <a:gridCol w="378237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</a:t>
                      </a:r>
                      <a:endParaRPr lang="ar-E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ar-E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</a:t>
                      </a:r>
                      <a:endParaRPr lang="ar-E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</a:t>
                      </a:r>
                      <a:endParaRPr lang="ar-E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6" name="Table 95"/>
          <p:cNvGraphicFramePr>
            <a:graphicFrameLocks noGrp="1"/>
          </p:cNvGraphicFramePr>
          <p:nvPr/>
        </p:nvGraphicFramePr>
        <p:xfrm>
          <a:off x="7500958" y="5473402"/>
          <a:ext cx="706847" cy="74168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328610"/>
                <a:gridCol w="378237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ar-E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ar-E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</a:t>
                      </a:r>
                      <a:endParaRPr lang="ar-E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</a:t>
                      </a:r>
                      <a:endParaRPr lang="ar-E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dirty="0" smtClean="0"/>
              <a:t>5. Multidimensional Arrays</a:t>
            </a:r>
            <a:endParaRPr lang="en-US" sz="3600" dirty="0"/>
          </a:p>
        </p:txBody>
      </p:sp>
      <p:sp>
        <p:nvSpPr>
          <p:cNvPr id="2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28736"/>
            <a:ext cx="7529538" cy="3857652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 smtClean="0"/>
              <a:t> Referenced like normal</a:t>
            </a:r>
          </a:p>
          <a:p>
            <a:pPr lvl="3" algn="l" rtl="0" eaLnBrk="1" hangingPunct="1">
              <a:buFontTx/>
              <a:buNone/>
            </a:pPr>
            <a:r>
              <a:rPr lang="en-US" sz="2400" b="1" dirty="0" err="1" smtClean="0">
                <a:latin typeface="Courier New" pitchFamily="49" charset="0"/>
              </a:rPr>
              <a:t>cout</a:t>
            </a:r>
            <a:r>
              <a:rPr lang="en-US" sz="2400" b="1" dirty="0" smtClean="0">
                <a:latin typeface="Courier New" pitchFamily="49" charset="0"/>
              </a:rPr>
              <a:t> &lt;&lt; b[ 0 ][ 1 ];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 Will output the value of </a:t>
            </a:r>
            <a:r>
              <a:rPr lang="en-US" sz="2400" b="1" dirty="0" smtClean="0">
                <a:latin typeface="Courier New" pitchFamily="49" charset="0"/>
              </a:rPr>
              <a:t>0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 Cannot reference with commas</a:t>
            </a:r>
          </a:p>
          <a:p>
            <a:pPr lvl="3" algn="l" rtl="0" eaLnBrk="1" hangingPunct="1">
              <a:buFontTx/>
              <a:buNone/>
            </a:pPr>
            <a:r>
              <a:rPr lang="en-US" sz="2400" b="1" dirty="0" err="1" smtClean="0">
                <a:latin typeface="Courier New" pitchFamily="49" charset="0"/>
              </a:rPr>
              <a:t>cout</a:t>
            </a:r>
            <a:r>
              <a:rPr lang="en-US" sz="2400" b="1" dirty="0" smtClean="0">
                <a:latin typeface="Courier New" pitchFamily="49" charset="0"/>
              </a:rPr>
              <a:t> &lt;&lt; b( 0, 1 );</a:t>
            </a:r>
          </a:p>
          <a:p>
            <a:pPr lvl="2" algn="l" rtl="0" eaLnBrk="1" hangingPunct="1"/>
            <a:r>
              <a:rPr lang="en-US" sz="2400" dirty="0" smtClean="0"/>
              <a:t>- Will try to call function </a:t>
            </a:r>
            <a:r>
              <a:rPr lang="en-US" sz="2400" b="1" dirty="0" smtClean="0">
                <a:latin typeface="Courier New" pitchFamily="49" charset="0"/>
              </a:rPr>
              <a:t>b</a:t>
            </a:r>
            <a:r>
              <a:rPr lang="en-US" sz="2400" dirty="0" smtClean="0"/>
              <a:t>, causing a syntax 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910" y="1357298"/>
            <a:ext cx="7572428" cy="478634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dirty="0" smtClean="0"/>
              <a:t>6. Examples: Adding Two Matrices</a:t>
            </a:r>
            <a:endParaRPr lang="en-US" sz="3600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85786" y="1500174"/>
            <a:ext cx="742955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# include &lt; </a:t>
            </a:r>
            <a:r>
              <a:rPr lang="en-US" sz="2000" dirty="0" err="1"/>
              <a:t>iostream.h</a:t>
            </a:r>
            <a:r>
              <a:rPr lang="en-US" sz="2000" dirty="0"/>
              <a:t> &gt;                                               </a:t>
            </a:r>
          </a:p>
          <a:p>
            <a:r>
              <a:rPr lang="en-US" sz="2000" dirty="0"/>
              <a:t>void main ( )  {                          </a:t>
            </a:r>
          </a:p>
          <a:p>
            <a:r>
              <a:rPr lang="en-US" sz="2000" dirty="0"/>
              <a:t>int  A [3] [5], B [3] [5], C [3] [5] ;      </a:t>
            </a:r>
            <a:r>
              <a:rPr lang="en-US" dirty="0"/>
              <a:t>// Program to add two integer matrices </a:t>
            </a:r>
            <a:endParaRPr lang="en-US" sz="2000" dirty="0"/>
          </a:p>
          <a:p>
            <a:r>
              <a:rPr lang="en-US" sz="2000" dirty="0"/>
              <a:t>for ( int </a:t>
            </a:r>
            <a:r>
              <a:rPr lang="en-US" sz="2000" dirty="0" err="1"/>
              <a:t>i</a:t>
            </a:r>
            <a:r>
              <a:rPr lang="en-US" sz="2000" dirty="0"/>
              <a:t> = 0 ; </a:t>
            </a:r>
            <a:r>
              <a:rPr lang="en-US" sz="2000" dirty="0" err="1"/>
              <a:t>i</a:t>
            </a:r>
            <a:r>
              <a:rPr lang="en-US" sz="2000" dirty="0"/>
              <a:t> &lt; 3 ; </a:t>
            </a:r>
            <a:r>
              <a:rPr lang="en-US" sz="2000" dirty="0" err="1"/>
              <a:t>i</a:t>
            </a:r>
            <a:r>
              <a:rPr lang="en-US" sz="2000" dirty="0"/>
              <a:t> ++ )  {            </a:t>
            </a:r>
            <a:r>
              <a:rPr lang="en-US" dirty="0"/>
              <a:t>// A(3,5) and B (3,5) in a </a:t>
            </a:r>
            <a:r>
              <a:rPr lang="en-US" dirty="0" err="1"/>
              <a:t>matric</a:t>
            </a:r>
            <a:r>
              <a:rPr lang="en-US" dirty="0"/>
              <a:t> C (3,5)</a:t>
            </a:r>
            <a:endParaRPr lang="en-US" sz="2000" dirty="0"/>
          </a:p>
          <a:p>
            <a:r>
              <a:rPr lang="en-US" sz="2000" dirty="0"/>
              <a:t>       for ( int j = 0 ; j &lt; 5 ; j ++ )  {</a:t>
            </a:r>
          </a:p>
          <a:p>
            <a:r>
              <a:rPr lang="en-US" sz="2000" dirty="0"/>
              <a:t>       </a:t>
            </a:r>
            <a:r>
              <a:rPr lang="en-US" sz="2000" dirty="0" err="1"/>
              <a:t>cin</a:t>
            </a:r>
            <a:r>
              <a:rPr lang="en-US" sz="2000" dirty="0"/>
              <a:t> &gt;&gt; A [ </a:t>
            </a:r>
            <a:r>
              <a:rPr lang="en-US" sz="2000" dirty="0" err="1"/>
              <a:t>i</a:t>
            </a:r>
            <a:r>
              <a:rPr lang="en-US" sz="2000" dirty="0"/>
              <a:t> ] [ j ] ;  }   }</a:t>
            </a:r>
          </a:p>
          <a:p>
            <a:r>
              <a:rPr lang="en-US" sz="2000" dirty="0"/>
              <a:t>for ( int </a:t>
            </a:r>
            <a:r>
              <a:rPr lang="en-US" sz="2000" dirty="0" err="1"/>
              <a:t>i</a:t>
            </a:r>
            <a:r>
              <a:rPr lang="en-US" sz="2000" dirty="0"/>
              <a:t> = 0 ; </a:t>
            </a:r>
            <a:r>
              <a:rPr lang="en-US" sz="2000" dirty="0" err="1"/>
              <a:t>i</a:t>
            </a:r>
            <a:r>
              <a:rPr lang="en-US" sz="2000" dirty="0"/>
              <a:t> &lt; 3 ; </a:t>
            </a:r>
            <a:r>
              <a:rPr lang="en-US" sz="2000" dirty="0" err="1"/>
              <a:t>i</a:t>
            </a:r>
            <a:r>
              <a:rPr lang="en-US" sz="2000" dirty="0"/>
              <a:t> ++ )  {</a:t>
            </a:r>
          </a:p>
          <a:p>
            <a:r>
              <a:rPr lang="en-US" sz="2000" dirty="0"/>
              <a:t>       for ( int j = 0 ; j &lt; 5 ; j ++ )  {</a:t>
            </a:r>
          </a:p>
          <a:p>
            <a:r>
              <a:rPr lang="en-US" sz="2000" dirty="0"/>
              <a:t>       </a:t>
            </a:r>
            <a:r>
              <a:rPr lang="en-US" sz="2000" dirty="0" err="1"/>
              <a:t>cin</a:t>
            </a:r>
            <a:r>
              <a:rPr lang="en-US" sz="2000" dirty="0"/>
              <a:t> &gt;&gt; B [ </a:t>
            </a:r>
            <a:r>
              <a:rPr lang="en-US" sz="2000" dirty="0" err="1"/>
              <a:t>i</a:t>
            </a:r>
            <a:r>
              <a:rPr lang="en-US" sz="2000" dirty="0"/>
              <a:t> ] [ j ] ;  }   }</a:t>
            </a:r>
          </a:p>
          <a:p>
            <a:r>
              <a:rPr lang="en-US" sz="2000" dirty="0"/>
              <a:t>for ( int </a:t>
            </a:r>
            <a:r>
              <a:rPr lang="en-US" sz="2000" dirty="0" err="1"/>
              <a:t>i</a:t>
            </a:r>
            <a:r>
              <a:rPr lang="en-US" sz="2000" dirty="0"/>
              <a:t> = 0 ; </a:t>
            </a:r>
            <a:r>
              <a:rPr lang="en-US" sz="2000" dirty="0" err="1"/>
              <a:t>i</a:t>
            </a:r>
            <a:r>
              <a:rPr lang="en-US" sz="2000" dirty="0"/>
              <a:t> &lt; 3 ; </a:t>
            </a:r>
            <a:r>
              <a:rPr lang="en-US" sz="2000" dirty="0" err="1"/>
              <a:t>i</a:t>
            </a:r>
            <a:r>
              <a:rPr lang="en-US" sz="2000" dirty="0"/>
              <a:t> ++ )  {</a:t>
            </a:r>
          </a:p>
          <a:p>
            <a:r>
              <a:rPr lang="en-US" sz="2000" dirty="0"/>
              <a:t>       for ( int j = 0 ; j &lt; 5 ; j ++ )  {</a:t>
            </a:r>
          </a:p>
          <a:p>
            <a:r>
              <a:rPr lang="en-US" sz="2000" dirty="0"/>
              <a:t>       C [ </a:t>
            </a:r>
            <a:r>
              <a:rPr lang="en-US" sz="2000" dirty="0" err="1"/>
              <a:t>i</a:t>
            </a:r>
            <a:r>
              <a:rPr lang="en-US" sz="2000" dirty="0"/>
              <a:t> ] [ j ] = A [ </a:t>
            </a:r>
            <a:r>
              <a:rPr lang="en-US" sz="2000" dirty="0" err="1"/>
              <a:t>i</a:t>
            </a:r>
            <a:r>
              <a:rPr lang="en-US" sz="2000" dirty="0"/>
              <a:t> ] [ j ]   + B [ </a:t>
            </a:r>
            <a:r>
              <a:rPr lang="en-US" sz="2000" dirty="0" err="1"/>
              <a:t>i</a:t>
            </a:r>
            <a:r>
              <a:rPr lang="en-US" sz="2000" dirty="0"/>
              <a:t> ] [ j ]; </a:t>
            </a:r>
          </a:p>
          <a:p>
            <a:r>
              <a:rPr lang="en-US" sz="2000" dirty="0"/>
              <a:t>       </a:t>
            </a:r>
            <a:r>
              <a:rPr lang="en-US" sz="2000" dirty="0" err="1"/>
              <a:t>cout</a:t>
            </a:r>
            <a:r>
              <a:rPr lang="en-US" sz="2000" dirty="0"/>
              <a:t> &lt;&lt;   C [ </a:t>
            </a:r>
            <a:r>
              <a:rPr lang="en-US" sz="2000" dirty="0" err="1"/>
              <a:t>i</a:t>
            </a:r>
            <a:r>
              <a:rPr lang="en-US" sz="2000" dirty="0"/>
              <a:t> ] [ j ] ;  }   }</a:t>
            </a:r>
          </a:p>
          <a:p>
            <a:r>
              <a:rPr lang="en-US" sz="2000" dirty="0"/>
              <a:t>}</a:t>
            </a:r>
            <a:endParaRPr lang="ar-EG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71472" y="1285860"/>
            <a:ext cx="7429552" cy="492922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dirty="0" smtClean="0"/>
              <a:t>6. Examples: Multiply Two Matrices</a:t>
            </a:r>
            <a:endParaRPr lang="en-US" sz="3600" dirty="0"/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642910" y="1269762"/>
            <a:ext cx="735806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# include &lt; </a:t>
            </a:r>
            <a:r>
              <a:rPr lang="en-US" sz="2000" dirty="0" err="1"/>
              <a:t>iostream.h</a:t>
            </a:r>
            <a:r>
              <a:rPr lang="en-US" sz="2000" dirty="0"/>
              <a:t> &gt;                                               </a:t>
            </a:r>
          </a:p>
          <a:p>
            <a:r>
              <a:rPr lang="en-US" sz="2000" dirty="0"/>
              <a:t>void main ( )  {                          </a:t>
            </a:r>
          </a:p>
          <a:p>
            <a:r>
              <a:rPr lang="en-US" sz="2000" dirty="0"/>
              <a:t>float A [4] [5], B [5] [7], C [4] [7] ;    </a:t>
            </a:r>
            <a:r>
              <a:rPr lang="en-US" dirty="0"/>
              <a:t>// Program to add two float matrices </a:t>
            </a:r>
            <a:endParaRPr lang="en-US" sz="2000" dirty="0"/>
          </a:p>
          <a:p>
            <a:r>
              <a:rPr lang="en-US" sz="2000" dirty="0"/>
              <a:t>for ( int </a:t>
            </a:r>
            <a:r>
              <a:rPr lang="en-US" sz="2000" dirty="0" err="1"/>
              <a:t>i</a:t>
            </a:r>
            <a:r>
              <a:rPr lang="en-US" sz="2000" dirty="0"/>
              <a:t> = 0 ; </a:t>
            </a:r>
            <a:r>
              <a:rPr lang="en-US" sz="2000" dirty="0" err="1"/>
              <a:t>i</a:t>
            </a:r>
            <a:r>
              <a:rPr lang="en-US" sz="2000" dirty="0"/>
              <a:t> &lt; 4 ; </a:t>
            </a:r>
            <a:r>
              <a:rPr lang="en-US" sz="2000" dirty="0" err="1"/>
              <a:t>i</a:t>
            </a:r>
            <a:r>
              <a:rPr lang="en-US" sz="2000" dirty="0"/>
              <a:t> ++ )  {            </a:t>
            </a:r>
            <a:r>
              <a:rPr lang="en-US" dirty="0"/>
              <a:t>// A(4,5) and B (5,7) in a </a:t>
            </a:r>
            <a:r>
              <a:rPr lang="en-US" dirty="0" err="1"/>
              <a:t>matric</a:t>
            </a:r>
            <a:r>
              <a:rPr lang="en-US" dirty="0"/>
              <a:t> C (4,7)</a:t>
            </a:r>
            <a:endParaRPr lang="en-US" sz="2000" dirty="0"/>
          </a:p>
          <a:p>
            <a:r>
              <a:rPr lang="en-US" sz="2000" dirty="0"/>
              <a:t>       for ( int j = 0 ; j &lt; 5 ; j ++ )  {</a:t>
            </a:r>
          </a:p>
          <a:p>
            <a:r>
              <a:rPr lang="en-US" sz="2000" dirty="0"/>
              <a:t>       </a:t>
            </a:r>
            <a:r>
              <a:rPr lang="en-US" sz="2000" dirty="0" err="1"/>
              <a:t>cin</a:t>
            </a:r>
            <a:r>
              <a:rPr lang="en-US" sz="2000" dirty="0"/>
              <a:t> &gt;&gt; A [ </a:t>
            </a:r>
            <a:r>
              <a:rPr lang="en-US" sz="2000" dirty="0" err="1"/>
              <a:t>i</a:t>
            </a:r>
            <a:r>
              <a:rPr lang="en-US" sz="2000" dirty="0"/>
              <a:t> ] [ j ] ;  }   }</a:t>
            </a:r>
          </a:p>
          <a:p>
            <a:r>
              <a:rPr lang="en-US" sz="2000" dirty="0"/>
              <a:t>for ( int </a:t>
            </a:r>
            <a:r>
              <a:rPr lang="en-US" sz="2000" dirty="0" err="1"/>
              <a:t>i</a:t>
            </a:r>
            <a:r>
              <a:rPr lang="en-US" sz="2000" dirty="0"/>
              <a:t> = 0 ; </a:t>
            </a:r>
            <a:r>
              <a:rPr lang="en-US" sz="2000" dirty="0" err="1"/>
              <a:t>i</a:t>
            </a:r>
            <a:r>
              <a:rPr lang="en-US" sz="2000" dirty="0"/>
              <a:t> &lt; 5 ; </a:t>
            </a:r>
            <a:r>
              <a:rPr lang="en-US" sz="2000" dirty="0" err="1"/>
              <a:t>i</a:t>
            </a:r>
            <a:r>
              <a:rPr lang="en-US" sz="2000" dirty="0"/>
              <a:t> ++ )  {</a:t>
            </a:r>
          </a:p>
          <a:p>
            <a:r>
              <a:rPr lang="en-US" sz="2000" dirty="0"/>
              <a:t>       for ( int j = 0 ; j &lt; 7 ; j ++ )  {</a:t>
            </a:r>
          </a:p>
          <a:p>
            <a:r>
              <a:rPr lang="en-US" sz="2000" dirty="0"/>
              <a:t>       </a:t>
            </a:r>
            <a:r>
              <a:rPr lang="en-US" sz="2000" dirty="0" err="1"/>
              <a:t>cin</a:t>
            </a:r>
            <a:r>
              <a:rPr lang="en-US" sz="2000" dirty="0"/>
              <a:t> &gt;&gt; B [ </a:t>
            </a:r>
            <a:r>
              <a:rPr lang="en-US" sz="2000" dirty="0" err="1"/>
              <a:t>i</a:t>
            </a:r>
            <a:r>
              <a:rPr lang="en-US" sz="2000" dirty="0"/>
              <a:t> ] [ j ] ;  }   }</a:t>
            </a:r>
          </a:p>
          <a:p>
            <a:r>
              <a:rPr lang="en-US" sz="2000" dirty="0"/>
              <a:t>for ( int </a:t>
            </a:r>
            <a:r>
              <a:rPr lang="en-US" sz="2000" dirty="0" err="1"/>
              <a:t>i</a:t>
            </a:r>
            <a:r>
              <a:rPr lang="en-US" sz="2000" dirty="0"/>
              <a:t> = 0 ; </a:t>
            </a:r>
            <a:r>
              <a:rPr lang="en-US" sz="2000" dirty="0" err="1"/>
              <a:t>i</a:t>
            </a:r>
            <a:r>
              <a:rPr lang="en-US" sz="2000" dirty="0"/>
              <a:t> &lt; 4 ; </a:t>
            </a:r>
            <a:r>
              <a:rPr lang="en-US" sz="2000" dirty="0" err="1"/>
              <a:t>i</a:t>
            </a:r>
            <a:r>
              <a:rPr lang="en-US" sz="2000" dirty="0"/>
              <a:t> ++ )  {</a:t>
            </a:r>
          </a:p>
          <a:p>
            <a:r>
              <a:rPr lang="en-US" sz="2000" dirty="0"/>
              <a:t>       for ( int j = 0 ; j &lt; 7 ; j ++ )  {</a:t>
            </a:r>
          </a:p>
          <a:p>
            <a:r>
              <a:rPr lang="en-US" sz="2000" dirty="0"/>
              <a:t>       C [ </a:t>
            </a:r>
            <a:r>
              <a:rPr lang="en-US" sz="2000" dirty="0" err="1"/>
              <a:t>i</a:t>
            </a:r>
            <a:r>
              <a:rPr lang="en-US" sz="2000" dirty="0"/>
              <a:t> ] [ j ]  = 0 ;</a:t>
            </a:r>
          </a:p>
          <a:p>
            <a:r>
              <a:rPr lang="en-US" sz="2000" dirty="0"/>
              <a:t>                  for ( int k = 0 ; k &lt; </a:t>
            </a:r>
            <a:r>
              <a:rPr lang="en-US" sz="2000" dirty="0" smtClean="0"/>
              <a:t>5 </a:t>
            </a:r>
            <a:r>
              <a:rPr lang="en-US" sz="2000" dirty="0"/>
              <a:t>; j ++ )  {        </a:t>
            </a:r>
          </a:p>
          <a:p>
            <a:r>
              <a:rPr lang="en-US" sz="2000" dirty="0"/>
              <a:t>       C [ </a:t>
            </a:r>
            <a:r>
              <a:rPr lang="en-US" sz="2000" dirty="0" err="1"/>
              <a:t>i</a:t>
            </a:r>
            <a:r>
              <a:rPr lang="en-US" sz="2000" dirty="0"/>
              <a:t> ] [ j ] = C [ </a:t>
            </a:r>
            <a:r>
              <a:rPr lang="en-US" sz="2000" dirty="0" err="1"/>
              <a:t>i</a:t>
            </a:r>
            <a:r>
              <a:rPr lang="en-US" sz="2000" dirty="0"/>
              <a:t> ] [ j ]   + A [ </a:t>
            </a:r>
            <a:r>
              <a:rPr lang="en-US" sz="2000" dirty="0" err="1"/>
              <a:t>i</a:t>
            </a:r>
            <a:r>
              <a:rPr lang="en-US" sz="2000" dirty="0"/>
              <a:t> ] [ k ]  *   B [ k ] [ j ]; </a:t>
            </a:r>
          </a:p>
          <a:p>
            <a:r>
              <a:rPr lang="en-US" sz="2000" dirty="0"/>
              <a:t>        }   }   }</a:t>
            </a:r>
          </a:p>
          <a:p>
            <a:r>
              <a:rPr lang="en-US" sz="2000" dirty="0"/>
              <a:t>}</a:t>
            </a:r>
            <a:endParaRPr lang="ar-EG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71472" y="1214422"/>
            <a:ext cx="7286676" cy="507209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200" dirty="0" smtClean="0"/>
              <a:t>6. Examples: Adding All Elements of an Array</a:t>
            </a:r>
            <a:endParaRPr lang="en-US" sz="3200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42910" y="1166417"/>
            <a:ext cx="728662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# include &lt; </a:t>
            </a:r>
            <a:r>
              <a:rPr lang="en-US" sz="2000" dirty="0" err="1"/>
              <a:t>iostream.h</a:t>
            </a:r>
            <a:r>
              <a:rPr lang="en-US" sz="2000" dirty="0"/>
              <a:t> &gt;                                               </a:t>
            </a:r>
          </a:p>
          <a:p>
            <a:r>
              <a:rPr lang="en-US" sz="2000" dirty="0"/>
              <a:t>void main ( )  </a:t>
            </a:r>
            <a:r>
              <a:rPr lang="en-US" sz="2400" dirty="0"/>
              <a:t>{                          </a:t>
            </a:r>
          </a:p>
          <a:p>
            <a:r>
              <a:rPr lang="en-US" sz="2400" dirty="0"/>
              <a:t>int  X [5] [5] ;                                </a:t>
            </a:r>
            <a:r>
              <a:rPr lang="en-US" sz="2000" dirty="0"/>
              <a:t>/*  This program reads an array (5*5)    from the user and sum its elements   */</a:t>
            </a:r>
            <a:endParaRPr lang="en-US" sz="2400" dirty="0"/>
          </a:p>
          <a:p>
            <a:r>
              <a:rPr lang="en-US" sz="2400" dirty="0"/>
              <a:t>int total = 0 ;</a:t>
            </a:r>
          </a:p>
          <a:p>
            <a:r>
              <a:rPr lang="en-US" sz="2400" dirty="0"/>
              <a:t>for ( int </a:t>
            </a:r>
            <a:r>
              <a:rPr lang="en-US" sz="2400" dirty="0" err="1"/>
              <a:t>i</a:t>
            </a:r>
            <a:r>
              <a:rPr lang="en-US" sz="2400" dirty="0"/>
              <a:t> = 0 ; </a:t>
            </a:r>
            <a:r>
              <a:rPr lang="en-US" sz="2400" dirty="0" err="1"/>
              <a:t>i</a:t>
            </a:r>
            <a:r>
              <a:rPr lang="en-US" sz="2400" dirty="0"/>
              <a:t> &lt; 5 ; </a:t>
            </a:r>
            <a:r>
              <a:rPr lang="en-US" sz="2400" dirty="0" err="1"/>
              <a:t>i</a:t>
            </a:r>
            <a:r>
              <a:rPr lang="en-US" sz="2400" dirty="0"/>
              <a:t> ++ )  {            </a:t>
            </a:r>
          </a:p>
          <a:p>
            <a:r>
              <a:rPr lang="en-US" sz="2400" dirty="0"/>
              <a:t>       for ( int j = 0 ; j &lt; 5 ; j ++ )  {</a:t>
            </a:r>
          </a:p>
          <a:p>
            <a:r>
              <a:rPr lang="en-US" sz="2400" dirty="0"/>
              <a:t>       </a:t>
            </a:r>
            <a:r>
              <a:rPr lang="en-US" sz="2400" dirty="0" err="1"/>
              <a:t>cin</a:t>
            </a:r>
            <a:r>
              <a:rPr lang="en-US" sz="2400" dirty="0"/>
              <a:t> &gt;&gt; X [ </a:t>
            </a:r>
            <a:r>
              <a:rPr lang="en-US" sz="2400" dirty="0" err="1"/>
              <a:t>i</a:t>
            </a:r>
            <a:r>
              <a:rPr lang="en-US" sz="2400" dirty="0"/>
              <a:t> ] [ j ] ;  }   }</a:t>
            </a:r>
          </a:p>
          <a:p>
            <a:r>
              <a:rPr lang="en-US" sz="2400" dirty="0"/>
              <a:t>for ( int </a:t>
            </a:r>
            <a:r>
              <a:rPr lang="en-US" sz="2400" dirty="0" err="1"/>
              <a:t>i</a:t>
            </a:r>
            <a:r>
              <a:rPr lang="en-US" sz="2400" dirty="0"/>
              <a:t> = 0 ; </a:t>
            </a:r>
            <a:r>
              <a:rPr lang="en-US" sz="2400" dirty="0" err="1"/>
              <a:t>i</a:t>
            </a:r>
            <a:r>
              <a:rPr lang="en-US" sz="2400" dirty="0"/>
              <a:t> &lt; 5 ; </a:t>
            </a:r>
            <a:r>
              <a:rPr lang="en-US" sz="2400" dirty="0" err="1"/>
              <a:t>i</a:t>
            </a:r>
            <a:r>
              <a:rPr lang="en-US" sz="2400" dirty="0"/>
              <a:t> ++ )  {</a:t>
            </a:r>
          </a:p>
          <a:p>
            <a:r>
              <a:rPr lang="en-US" sz="2400" dirty="0"/>
              <a:t>       for ( int j = 0 ; j &lt; 5 ; j ++ )  {</a:t>
            </a:r>
          </a:p>
          <a:p>
            <a:r>
              <a:rPr lang="en-US" sz="2400" dirty="0"/>
              <a:t>       total = total  +  X [ </a:t>
            </a:r>
            <a:r>
              <a:rPr lang="en-US" sz="2400" dirty="0" err="1"/>
              <a:t>i</a:t>
            </a:r>
            <a:r>
              <a:rPr lang="en-US" sz="2400" dirty="0"/>
              <a:t> ] [ j ] ;  }   }</a:t>
            </a:r>
          </a:p>
          <a:p>
            <a:r>
              <a:rPr lang="en-US" sz="2400" dirty="0" err="1"/>
              <a:t>cout</a:t>
            </a:r>
            <a:r>
              <a:rPr lang="en-US" sz="2400" dirty="0"/>
              <a:t> &lt;&lt; “ The summation of the array elements is “ &lt;&lt; total &lt;&lt; </a:t>
            </a:r>
            <a:r>
              <a:rPr lang="en-US" sz="2400" dirty="0" err="1"/>
              <a:t>endl</a:t>
            </a:r>
            <a:r>
              <a:rPr lang="en-US" sz="2400" dirty="0"/>
              <a:t> ;  </a:t>
            </a:r>
          </a:p>
          <a:p>
            <a:r>
              <a:rPr lang="en-US" sz="2400" dirty="0"/>
              <a:t>}</a:t>
            </a:r>
            <a:endParaRPr lang="ar-EG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71472" y="1142984"/>
            <a:ext cx="7500990" cy="507209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642942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2700" dirty="0" smtClean="0"/>
              <a:t>6. Examples: Adding the diagonal Elements of an Array</a:t>
            </a:r>
            <a:endParaRPr lang="en-US" sz="2700" dirty="0"/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714348" y="1126886"/>
            <a:ext cx="7286625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# include &lt; </a:t>
            </a:r>
            <a:r>
              <a:rPr lang="en-US" sz="2000" dirty="0" err="1"/>
              <a:t>iostream.h</a:t>
            </a:r>
            <a:r>
              <a:rPr lang="en-US" sz="2000" dirty="0"/>
              <a:t> &gt;                                               </a:t>
            </a:r>
          </a:p>
          <a:p>
            <a:r>
              <a:rPr lang="en-US" sz="2000" dirty="0"/>
              <a:t>void main ( )  {                          </a:t>
            </a:r>
          </a:p>
          <a:p>
            <a:r>
              <a:rPr lang="en-US" sz="2000" dirty="0"/>
              <a:t>int  X [5] [5] ;                           //  This program reads an array (5*5)</a:t>
            </a:r>
          </a:p>
          <a:p>
            <a:r>
              <a:rPr lang="en-US" sz="2000" dirty="0"/>
              <a:t>int total = 0 ;                            // from the user and sum its diagonal elements   </a:t>
            </a:r>
          </a:p>
          <a:p>
            <a:r>
              <a:rPr lang="en-US" sz="2000" dirty="0"/>
              <a:t>for ( int </a:t>
            </a:r>
            <a:r>
              <a:rPr lang="en-US" sz="2000" dirty="0" err="1"/>
              <a:t>i</a:t>
            </a:r>
            <a:r>
              <a:rPr lang="en-US" sz="2000" dirty="0"/>
              <a:t> = 0 ; </a:t>
            </a:r>
            <a:r>
              <a:rPr lang="en-US" sz="2000" dirty="0" err="1"/>
              <a:t>i</a:t>
            </a:r>
            <a:r>
              <a:rPr lang="en-US" sz="2000" dirty="0"/>
              <a:t> &lt; 5 ; </a:t>
            </a:r>
            <a:r>
              <a:rPr lang="en-US" sz="2000" dirty="0" err="1"/>
              <a:t>i</a:t>
            </a:r>
            <a:r>
              <a:rPr lang="en-US" sz="2000" dirty="0"/>
              <a:t> ++ )  {            </a:t>
            </a:r>
          </a:p>
          <a:p>
            <a:r>
              <a:rPr lang="en-US" sz="2000" dirty="0"/>
              <a:t>       for ( int j = 0 ; j &lt; 5 ; j ++ )  {</a:t>
            </a:r>
          </a:p>
          <a:p>
            <a:r>
              <a:rPr lang="en-US" sz="2000" dirty="0"/>
              <a:t>       </a:t>
            </a:r>
            <a:r>
              <a:rPr lang="en-US" sz="2000" dirty="0" err="1"/>
              <a:t>cin</a:t>
            </a:r>
            <a:r>
              <a:rPr lang="en-US" sz="2000" dirty="0"/>
              <a:t> &gt;&gt; X [ </a:t>
            </a:r>
            <a:r>
              <a:rPr lang="en-US" sz="2000" dirty="0" err="1"/>
              <a:t>i</a:t>
            </a:r>
            <a:r>
              <a:rPr lang="en-US" sz="2000" dirty="0"/>
              <a:t> ] [ j ] ;  }   }</a:t>
            </a:r>
          </a:p>
          <a:p>
            <a:r>
              <a:rPr lang="en-US" sz="2000" dirty="0"/>
              <a:t>for ( int </a:t>
            </a:r>
            <a:r>
              <a:rPr lang="en-US" sz="2000" dirty="0" err="1"/>
              <a:t>i</a:t>
            </a:r>
            <a:r>
              <a:rPr lang="en-US" sz="2000" dirty="0"/>
              <a:t> = 0 ; </a:t>
            </a:r>
            <a:r>
              <a:rPr lang="en-US" sz="2000" dirty="0" err="1"/>
              <a:t>i</a:t>
            </a:r>
            <a:r>
              <a:rPr lang="en-US" sz="2000" dirty="0"/>
              <a:t> &lt; 5 ; </a:t>
            </a:r>
            <a:r>
              <a:rPr lang="en-US" sz="2000" dirty="0" err="1"/>
              <a:t>i</a:t>
            </a:r>
            <a:r>
              <a:rPr lang="en-US" sz="2000" dirty="0"/>
              <a:t> ++ )  {</a:t>
            </a:r>
          </a:p>
          <a:p>
            <a:r>
              <a:rPr lang="en-US" sz="2000" dirty="0"/>
              <a:t>       for ( int j = 0 ; j &lt; 5 ; j ++ )  {</a:t>
            </a:r>
          </a:p>
          <a:p>
            <a:r>
              <a:rPr lang="en-US" sz="2000" dirty="0"/>
              <a:t>              if  ( </a:t>
            </a:r>
            <a:r>
              <a:rPr lang="en-US" sz="2000" dirty="0" err="1"/>
              <a:t>i</a:t>
            </a:r>
            <a:r>
              <a:rPr lang="en-US" sz="2000" dirty="0"/>
              <a:t> = = j )  {</a:t>
            </a:r>
          </a:p>
          <a:p>
            <a:r>
              <a:rPr lang="en-US" sz="2000" dirty="0"/>
              <a:t>              </a:t>
            </a:r>
            <a:r>
              <a:rPr lang="en-US" sz="2000" dirty="0" err="1"/>
              <a:t>sumdiagonal</a:t>
            </a:r>
            <a:r>
              <a:rPr lang="en-US" sz="2000" dirty="0"/>
              <a:t>  = </a:t>
            </a:r>
            <a:r>
              <a:rPr lang="en-US" sz="2000" dirty="0" err="1"/>
              <a:t>sumdiagonal</a:t>
            </a:r>
            <a:r>
              <a:rPr lang="en-US" sz="2000" dirty="0"/>
              <a:t>  +   X [ </a:t>
            </a:r>
            <a:r>
              <a:rPr lang="en-US" sz="2000" dirty="0" err="1"/>
              <a:t>i</a:t>
            </a:r>
            <a:r>
              <a:rPr lang="en-US" sz="2000" dirty="0"/>
              <a:t> ] [ j ] ;</a:t>
            </a:r>
          </a:p>
          <a:p>
            <a:r>
              <a:rPr lang="en-US" sz="2000" dirty="0"/>
              <a:t>}     }     }  </a:t>
            </a:r>
          </a:p>
          <a:p>
            <a:r>
              <a:rPr lang="en-US" sz="2000" dirty="0" err="1"/>
              <a:t>cout</a:t>
            </a:r>
            <a:r>
              <a:rPr lang="en-US" sz="2000" dirty="0"/>
              <a:t> &lt;&lt; “ The summation of the diagonal elements is “ &lt;&lt; </a:t>
            </a:r>
            <a:r>
              <a:rPr lang="en-US" sz="2000" dirty="0" err="1"/>
              <a:t>sumdiagonal</a:t>
            </a:r>
            <a:r>
              <a:rPr lang="en-US" sz="2000" dirty="0"/>
              <a:t> ;  </a:t>
            </a:r>
          </a:p>
          <a:p>
            <a:r>
              <a:rPr lang="en-US" sz="2000" dirty="0"/>
              <a:t>}</a:t>
            </a:r>
            <a:endParaRPr lang="ar-EG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71472" y="1214422"/>
            <a:ext cx="7500990" cy="492922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642942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2700" dirty="0" smtClean="0"/>
              <a:t>6. Examples: </a:t>
            </a:r>
            <a:r>
              <a:rPr lang="en-US" sz="2800" dirty="0" smtClean="0"/>
              <a:t>Min. Value in an Array and Its Location</a:t>
            </a:r>
            <a:endParaRPr lang="en-US" sz="2700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42961" y="1198324"/>
            <a:ext cx="7429501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# include &lt; </a:t>
            </a:r>
            <a:r>
              <a:rPr lang="en-US" sz="2000" dirty="0" err="1"/>
              <a:t>iostream.h</a:t>
            </a:r>
            <a:r>
              <a:rPr lang="en-US" sz="2000" dirty="0"/>
              <a:t> &gt;                                               </a:t>
            </a:r>
          </a:p>
          <a:p>
            <a:r>
              <a:rPr lang="en-US" sz="2000" dirty="0"/>
              <a:t>void main ( )  {                          </a:t>
            </a:r>
          </a:p>
          <a:p>
            <a:r>
              <a:rPr lang="en-US" sz="2000" dirty="0"/>
              <a:t>int  X [5] [5] ;                         </a:t>
            </a:r>
            <a:r>
              <a:rPr lang="en-US" sz="2000" dirty="0" smtClean="0"/>
              <a:t>  </a:t>
            </a:r>
            <a:r>
              <a:rPr lang="en-US" sz="1500" dirty="0" smtClean="0"/>
              <a:t>//  </a:t>
            </a:r>
            <a:r>
              <a:rPr lang="en-US" sz="1500" dirty="0"/>
              <a:t>This program reads an array (5*5)</a:t>
            </a:r>
          </a:p>
          <a:p>
            <a:r>
              <a:rPr lang="en-US" sz="2000" dirty="0"/>
              <a:t>int  min, </a:t>
            </a:r>
            <a:r>
              <a:rPr lang="en-US" sz="2000" dirty="0" err="1"/>
              <a:t>mr</a:t>
            </a:r>
            <a:r>
              <a:rPr lang="en-US" sz="2000" dirty="0"/>
              <a:t> = 0, mc = 0;       </a:t>
            </a:r>
            <a:r>
              <a:rPr lang="en-US" sz="1500" dirty="0"/>
              <a:t>// from the user and find the min. value and its location</a:t>
            </a:r>
          </a:p>
          <a:p>
            <a:r>
              <a:rPr lang="en-US" sz="2000" dirty="0"/>
              <a:t>for ( int </a:t>
            </a:r>
            <a:r>
              <a:rPr lang="en-US" sz="2000" dirty="0" err="1"/>
              <a:t>i</a:t>
            </a:r>
            <a:r>
              <a:rPr lang="en-US" sz="2000" dirty="0"/>
              <a:t> = 0 ; </a:t>
            </a:r>
            <a:r>
              <a:rPr lang="en-US" sz="2000" dirty="0" err="1"/>
              <a:t>i</a:t>
            </a:r>
            <a:r>
              <a:rPr lang="en-US" sz="2000" dirty="0"/>
              <a:t> &lt; 5 ; </a:t>
            </a:r>
            <a:r>
              <a:rPr lang="en-US" sz="2000" dirty="0" err="1"/>
              <a:t>i</a:t>
            </a:r>
            <a:r>
              <a:rPr lang="en-US" sz="2000" dirty="0"/>
              <a:t> ++ )  {            </a:t>
            </a:r>
          </a:p>
          <a:p>
            <a:r>
              <a:rPr lang="en-US" sz="2000" dirty="0"/>
              <a:t>       for ( int j = 0 ; j &lt; 5 ; j ++ )  {</a:t>
            </a:r>
          </a:p>
          <a:p>
            <a:r>
              <a:rPr lang="en-US" sz="2000" dirty="0"/>
              <a:t>       </a:t>
            </a:r>
            <a:r>
              <a:rPr lang="en-US" sz="2000" dirty="0" err="1"/>
              <a:t>cin</a:t>
            </a:r>
            <a:r>
              <a:rPr lang="en-US" sz="2000" dirty="0"/>
              <a:t> &gt;&gt; X [ </a:t>
            </a:r>
            <a:r>
              <a:rPr lang="en-US" sz="2000" dirty="0" err="1"/>
              <a:t>i</a:t>
            </a:r>
            <a:r>
              <a:rPr lang="en-US" sz="2000" dirty="0"/>
              <a:t> ] [ j ] ;  }   }</a:t>
            </a:r>
          </a:p>
          <a:p>
            <a:r>
              <a:rPr lang="en-US" sz="2000" dirty="0"/>
              <a:t>min  =  X [ 0 ] [ 0 ] ;</a:t>
            </a:r>
          </a:p>
          <a:p>
            <a:r>
              <a:rPr lang="en-US" sz="2000" dirty="0"/>
              <a:t>for ( int </a:t>
            </a:r>
            <a:r>
              <a:rPr lang="en-US" sz="2000" dirty="0" err="1"/>
              <a:t>i</a:t>
            </a:r>
            <a:r>
              <a:rPr lang="en-US" sz="2000" dirty="0"/>
              <a:t> = 0 ; </a:t>
            </a:r>
            <a:r>
              <a:rPr lang="en-US" sz="2000" dirty="0" err="1"/>
              <a:t>i</a:t>
            </a:r>
            <a:r>
              <a:rPr lang="en-US" sz="2000" dirty="0"/>
              <a:t> &lt; 5 ; </a:t>
            </a:r>
            <a:r>
              <a:rPr lang="en-US" sz="2000" dirty="0" err="1"/>
              <a:t>i</a:t>
            </a:r>
            <a:r>
              <a:rPr lang="en-US" sz="2000" dirty="0"/>
              <a:t> ++ )  {</a:t>
            </a:r>
          </a:p>
          <a:p>
            <a:r>
              <a:rPr lang="en-US" sz="2000" dirty="0"/>
              <a:t>       for ( int j = 0 ; j &lt; 5 ; j ++ )  {</a:t>
            </a:r>
          </a:p>
          <a:p>
            <a:r>
              <a:rPr lang="en-US" sz="2000" dirty="0"/>
              <a:t>              if  ( min &gt;  X [ </a:t>
            </a:r>
            <a:r>
              <a:rPr lang="en-US" sz="2000" dirty="0" err="1"/>
              <a:t>i</a:t>
            </a:r>
            <a:r>
              <a:rPr lang="en-US" sz="2000" dirty="0"/>
              <a:t> ] [ j ] )  {</a:t>
            </a:r>
          </a:p>
          <a:p>
            <a:r>
              <a:rPr lang="en-US" sz="2000" dirty="0"/>
              <a:t>              min = X [ </a:t>
            </a:r>
            <a:r>
              <a:rPr lang="en-US" sz="2000" dirty="0" err="1"/>
              <a:t>i</a:t>
            </a:r>
            <a:r>
              <a:rPr lang="en-US" sz="2000" dirty="0"/>
              <a:t> ] [ j ] ;  </a:t>
            </a:r>
            <a:r>
              <a:rPr lang="en-US" sz="2000" dirty="0" err="1"/>
              <a:t>mr</a:t>
            </a:r>
            <a:r>
              <a:rPr lang="en-US" sz="2000" dirty="0"/>
              <a:t>  =  </a:t>
            </a:r>
            <a:r>
              <a:rPr lang="en-US" sz="2000" dirty="0" err="1"/>
              <a:t>i</a:t>
            </a:r>
            <a:r>
              <a:rPr lang="en-US" sz="2000" dirty="0"/>
              <a:t> ;  mc  =  j ;        </a:t>
            </a:r>
          </a:p>
          <a:p>
            <a:r>
              <a:rPr lang="en-US" sz="2000" dirty="0"/>
              <a:t>}     }     }  </a:t>
            </a:r>
          </a:p>
          <a:p>
            <a:r>
              <a:rPr lang="en-US" sz="2000" dirty="0" err="1"/>
              <a:t>cout</a:t>
            </a:r>
            <a:r>
              <a:rPr lang="en-US" sz="2000" dirty="0"/>
              <a:t> &lt;&lt; “ The min. value in this array is “ &lt;&lt; min &lt;&lt; “,” ; </a:t>
            </a:r>
          </a:p>
          <a:p>
            <a:r>
              <a:rPr lang="en-US" sz="2000" dirty="0" err="1"/>
              <a:t>cout</a:t>
            </a:r>
            <a:r>
              <a:rPr lang="en-US" sz="2000" dirty="0"/>
              <a:t> &lt;&lt; “ and its location is “ &lt;&lt; </a:t>
            </a:r>
            <a:r>
              <a:rPr lang="en-US" sz="2000" dirty="0" err="1"/>
              <a:t>mr</a:t>
            </a:r>
            <a:r>
              <a:rPr lang="en-US" sz="2000" dirty="0"/>
              <a:t> &lt;&lt; “,” &lt;&lt; mc ;    </a:t>
            </a:r>
          </a:p>
          <a:p>
            <a:r>
              <a:rPr lang="en-US" sz="2000" dirty="0"/>
              <a:t>}</a:t>
            </a:r>
            <a:endParaRPr lang="ar-EG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l"/>
            <a:r>
              <a:rPr lang="en-US" sz="3600" u="sng" dirty="0" smtClean="0">
                <a:latin typeface="AvantGarde" pitchFamily="34" charset="0"/>
              </a:rPr>
              <a:t>Outline</a:t>
            </a:r>
            <a:endParaRPr lang="en-US" sz="3600" dirty="0"/>
          </a:p>
        </p:txBody>
      </p:sp>
      <p:sp>
        <p:nvSpPr>
          <p:cNvPr id="22" name="Rectangle 1027"/>
          <p:cNvSpPr>
            <a:spLocks noChangeArrowheads="1"/>
          </p:cNvSpPr>
          <p:nvPr/>
        </p:nvSpPr>
        <p:spPr bwMode="auto">
          <a:xfrm>
            <a:off x="428596" y="1214422"/>
            <a:ext cx="79248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0"/>
              </a:spcBef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latin typeface="AvantGarde" pitchFamily="34" charset="0"/>
              </a:rPr>
              <a:t>Introduction</a:t>
            </a:r>
          </a:p>
          <a:p>
            <a:pPr marL="457200" indent="-457200">
              <a:spcBef>
                <a:spcPct val="0"/>
              </a:spcBef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latin typeface="AvantGarde" pitchFamily="34" charset="0"/>
              </a:rPr>
              <a:t>Arrays </a:t>
            </a:r>
          </a:p>
          <a:p>
            <a:pPr marL="457200" indent="-457200">
              <a:spcBef>
                <a:spcPct val="0"/>
              </a:spcBef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latin typeface="AvantGarde" pitchFamily="34" charset="0"/>
              </a:rPr>
              <a:t>Declaring Arrays </a:t>
            </a:r>
          </a:p>
          <a:p>
            <a:pPr marL="457200" indent="-457200">
              <a:spcBef>
                <a:spcPct val="0"/>
              </a:spcBef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latin typeface="AvantGarde" pitchFamily="34" charset="0"/>
              </a:rPr>
              <a:t>Examples Using Arrays </a:t>
            </a:r>
          </a:p>
          <a:p>
            <a:pPr marL="457200" indent="-457200">
              <a:spcBef>
                <a:spcPct val="0"/>
              </a:spcBef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latin typeface="AvantGarde" pitchFamily="34" charset="0"/>
              </a:rPr>
              <a:t>Multidimensional Arrays</a:t>
            </a:r>
          </a:p>
          <a:p>
            <a:pPr marL="457200" indent="-457200">
              <a:spcBef>
                <a:spcPct val="0"/>
              </a:spcBef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latin typeface="AvantGarde" pitchFamily="34" charset="0"/>
              </a:rPr>
              <a:t>Multidimensional Arrays Examples</a:t>
            </a:r>
          </a:p>
          <a:p>
            <a:pPr marL="457200" indent="-457200">
              <a:spcBef>
                <a:spcPct val="0"/>
              </a:spcBef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latin typeface="AvantGarde" pitchFamily="34" charset="0"/>
              </a:rPr>
              <a:t>Examples Using Strings</a:t>
            </a:r>
          </a:p>
          <a:p>
            <a:pPr marL="457200" indent="-457200">
              <a:spcBef>
                <a:spcPct val="0"/>
              </a:spcBef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latin typeface="AvantGarde" pitchFamily="34" charset="0"/>
              </a:rPr>
              <a:t>Passing Arrays to Functions</a:t>
            </a:r>
          </a:p>
          <a:p>
            <a:pPr marL="457200" indent="-457200">
              <a:spcBef>
                <a:spcPct val="0"/>
              </a:spcBef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latin typeface="AvantGarde" pitchFamily="34" charset="0"/>
              </a:rPr>
              <a:t>Sorting Arrays</a:t>
            </a:r>
          </a:p>
          <a:p>
            <a:pPr marL="457200" indent="-457200">
              <a:spcBef>
                <a:spcPct val="0"/>
              </a:spcBef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latin typeface="AvantGarde" pitchFamily="34" charset="0"/>
              </a:rPr>
              <a:t> Case Study: Computing Mean, Median and Mode Using Arrays</a:t>
            </a:r>
          </a:p>
          <a:p>
            <a:pPr marL="457200" indent="-457200">
              <a:spcBef>
                <a:spcPct val="0"/>
              </a:spcBef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latin typeface="AvantGarde" pitchFamily="34" charset="0"/>
              </a:rPr>
              <a:t> Searching Arrays: Linear Search and Binary Search</a:t>
            </a:r>
          </a:p>
          <a:p>
            <a:pPr marL="457200" indent="-457200">
              <a:spcBef>
                <a:spcPct val="0"/>
              </a:spcBef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latin typeface="AvantGarde" pitchFamily="34" charset="0"/>
              </a:rPr>
              <a:t> Multiple-Subscripted Arrays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71472" y="1214422"/>
            <a:ext cx="7500990" cy="485778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642942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200" dirty="0" smtClean="0"/>
              <a:t>6. Examples: Array Transpose</a:t>
            </a:r>
            <a:endParaRPr lang="en-US" sz="3200" dirty="0"/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714348" y="1249997"/>
            <a:ext cx="728662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# include &lt; </a:t>
            </a:r>
            <a:r>
              <a:rPr lang="en-US" sz="2400" dirty="0" err="1"/>
              <a:t>iostream.h</a:t>
            </a:r>
            <a:r>
              <a:rPr lang="en-US" sz="2400" dirty="0"/>
              <a:t> &gt;                                               </a:t>
            </a:r>
          </a:p>
          <a:p>
            <a:r>
              <a:rPr lang="en-US" sz="2400" dirty="0"/>
              <a:t>void main ( ) </a:t>
            </a:r>
          </a:p>
          <a:p>
            <a:r>
              <a:rPr lang="en-US" sz="2400" dirty="0"/>
              <a:t>{                          </a:t>
            </a:r>
          </a:p>
          <a:p>
            <a:r>
              <a:rPr lang="en-US" sz="2400" dirty="0"/>
              <a:t>int  X [5] [5</a:t>
            </a:r>
            <a:r>
              <a:rPr lang="en-US" sz="2400" dirty="0" smtClean="0"/>
              <a:t>], Y [5] [5];                                </a:t>
            </a:r>
            <a:endParaRPr lang="en-US" sz="2400" dirty="0"/>
          </a:p>
          <a:p>
            <a:r>
              <a:rPr lang="en-US" sz="2000" dirty="0"/>
              <a:t>/*  This program reads an array (5*5)    from the user and changing its rows into columns ( Transpose )*/</a:t>
            </a:r>
          </a:p>
          <a:p>
            <a:r>
              <a:rPr lang="en-US" sz="2400" dirty="0"/>
              <a:t>      for ( int </a:t>
            </a:r>
            <a:r>
              <a:rPr lang="en-US" sz="2400" dirty="0" err="1"/>
              <a:t>i</a:t>
            </a:r>
            <a:r>
              <a:rPr lang="en-US" sz="2400" dirty="0"/>
              <a:t> = 0 ; </a:t>
            </a:r>
            <a:r>
              <a:rPr lang="en-US" sz="2400" dirty="0" err="1"/>
              <a:t>i</a:t>
            </a:r>
            <a:r>
              <a:rPr lang="en-US" sz="2400" dirty="0"/>
              <a:t> &lt; 5 ; </a:t>
            </a:r>
            <a:r>
              <a:rPr lang="en-US" sz="2400" dirty="0" err="1"/>
              <a:t>i</a:t>
            </a:r>
            <a:r>
              <a:rPr lang="en-US" sz="2400" dirty="0"/>
              <a:t> ++ )  {            </a:t>
            </a:r>
          </a:p>
          <a:p>
            <a:r>
              <a:rPr lang="en-US" sz="2400" dirty="0"/>
              <a:t>           for ( int j = 0 ; j &lt; 5 ; j ++ )  {</a:t>
            </a:r>
          </a:p>
          <a:p>
            <a:r>
              <a:rPr lang="en-US" sz="2400" dirty="0"/>
              <a:t>           </a:t>
            </a:r>
            <a:r>
              <a:rPr lang="en-US" sz="2400" dirty="0" smtClean="0"/>
              <a:t>Y </a:t>
            </a:r>
            <a:r>
              <a:rPr lang="en-US" sz="2400" dirty="0"/>
              <a:t>[ </a:t>
            </a:r>
            <a:r>
              <a:rPr lang="en-US" sz="2400" dirty="0" err="1"/>
              <a:t>i</a:t>
            </a:r>
            <a:r>
              <a:rPr lang="en-US" sz="2400" dirty="0"/>
              <a:t> ] [ j ]    =     X [ j ] [ </a:t>
            </a:r>
            <a:r>
              <a:rPr lang="en-US" sz="2400" dirty="0" err="1"/>
              <a:t>i</a:t>
            </a:r>
            <a:r>
              <a:rPr lang="en-US" sz="2400" dirty="0"/>
              <a:t> ];   </a:t>
            </a:r>
          </a:p>
          <a:p>
            <a:r>
              <a:rPr lang="en-US" sz="2400" dirty="0"/>
              <a:t>           </a:t>
            </a:r>
            <a:r>
              <a:rPr lang="en-US" sz="2400" dirty="0" err="1"/>
              <a:t>cout</a:t>
            </a:r>
            <a:r>
              <a:rPr lang="en-US" sz="2400" dirty="0"/>
              <a:t> &lt;&lt; X [ </a:t>
            </a:r>
            <a:r>
              <a:rPr lang="en-US" sz="2400" dirty="0" err="1"/>
              <a:t>i</a:t>
            </a:r>
            <a:r>
              <a:rPr lang="en-US" sz="2400" dirty="0"/>
              <a:t> ] [ j ] ;</a:t>
            </a:r>
          </a:p>
          <a:p>
            <a:r>
              <a:rPr lang="en-US" sz="2400" dirty="0"/>
              <a:t>           }  </a:t>
            </a:r>
          </a:p>
          <a:p>
            <a:r>
              <a:rPr lang="en-US" sz="2400" dirty="0"/>
              <a:t>      }</a:t>
            </a:r>
          </a:p>
          <a:p>
            <a:r>
              <a:rPr lang="en-US" sz="24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642942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200" dirty="0" smtClean="0"/>
              <a:t>7. Examples Using Strings</a:t>
            </a:r>
            <a:endParaRPr lang="en-US" sz="3200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071546"/>
            <a:ext cx="7600976" cy="5557854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1800" dirty="0" smtClean="0"/>
              <a:t> </a:t>
            </a:r>
            <a:r>
              <a:rPr lang="en-US" sz="2400" dirty="0" smtClean="0"/>
              <a:t>Strings</a:t>
            </a:r>
            <a:endParaRPr lang="en-US" sz="1800" dirty="0" smtClean="0"/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dirty="0" smtClean="0"/>
              <a:t> Arrays of characters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dirty="0" smtClean="0"/>
              <a:t> All strings end with </a:t>
            </a:r>
            <a:r>
              <a:rPr lang="en-US" sz="1800" b="1" dirty="0" smtClean="0">
                <a:latin typeface="Courier New" pitchFamily="49" charset="0"/>
              </a:rPr>
              <a:t>null</a:t>
            </a:r>
            <a:r>
              <a:rPr lang="en-US" sz="1800" dirty="0" smtClean="0"/>
              <a:t> (</a:t>
            </a:r>
            <a:r>
              <a:rPr lang="en-US" sz="1800" b="1" dirty="0" smtClean="0">
                <a:latin typeface="Courier New" pitchFamily="49" charset="0"/>
              </a:rPr>
              <a:t>'\0'</a:t>
            </a:r>
            <a:r>
              <a:rPr lang="en-US" sz="1800" dirty="0" smtClean="0"/>
              <a:t>)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dirty="0" smtClean="0"/>
              <a:t> Examples: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char string1[] = "hello";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char string1[] = { 'h', 'e', 'l', 'l', 'o',</a:t>
            </a:r>
            <a:br>
              <a:rPr lang="en-US" sz="1800" b="1" dirty="0" smtClean="0">
                <a:latin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</a:rPr>
              <a:t>                 '\0’ };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dirty="0" smtClean="0"/>
              <a:t> Subscripting is the same as for a normal array 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String1[ 0 ]</a:t>
            </a:r>
            <a:r>
              <a:rPr lang="en-US" sz="1800" dirty="0" smtClean="0"/>
              <a:t> is </a:t>
            </a:r>
            <a:r>
              <a:rPr lang="en-US" sz="1800" b="1" dirty="0" smtClean="0">
                <a:latin typeface="Courier New" pitchFamily="49" charset="0"/>
              </a:rPr>
              <a:t>'h'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string1[ 2 ]</a:t>
            </a:r>
            <a:r>
              <a:rPr lang="en-US" sz="1800" dirty="0" smtClean="0"/>
              <a:t> is </a:t>
            </a:r>
            <a:r>
              <a:rPr lang="en-US" sz="1800" b="1" dirty="0" smtClean="0">
                <a:latin typeface="Courier New" pitchFamily="49" charset="0"/>
              </a:rPr>
              <a:t>'l'</a:t>
            </a: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 Input from keyboard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	char string2[ 10 ];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1800" dirty="0" smtClean="0"/>
              <a:t>	</a:t>
            </a:r>
            <a:r>
              <a:rPr lang="en-US" sz="1800" b="1" dirty="0" err="1" smtClean="0">
                <a:latin typeface="Courier New" pitchFamily="49" charset="0"/>
              </a:rPr>
              <a:t>cin</a:t>
            </a:r>
            <a:r>
              <a:rPr lang="en-US" sz="1800" b="1" dirty="0" smtClean="0">
                <a:latin typeface="Courier New" pitchFamily="49" charset="0"/>
              </a:rPr>
              <a:t> &gt;&gt; string2;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dirty="0" smtClean="0"/>
              <a:t> Takes user input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dirty="0" smtClean="0"/>
              <a:t> Side effect: if too much text entered, data written beyond array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53B30AE-3E6E-47A2-AB19-D014D7A7A6BC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>
                <a:cs typeface="Times New Roman" pitchFamily="18" charset="0"/>
              </a:rPr>
              <a:t>1.  Initialize strings</a:t>
            </a: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2.  Print strings</a:t>
            </a: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2.1  Define loop</a:t>
            </a: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2.2  Print characters </a:t>
            </a: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individually</a:t>
            </a: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2.3  Input string</a:t>
            </a: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3.  Print string </a:t>
            </a: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r>
              <a:rPr lang="en-US" sz="1600" smtClean="0"/>
              <a:t>Program Output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5456276"/>
            <a:chOff x="0" y="0"/>
            <a:chExt cx="3072" cy="1018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460"/>
              <a:chOff x="0" y="0"/>
              <a:chExt cx="3072" cy="460"/>
            </a:xfrm>
          </p:grpSpPr>
          <p:sp>
            <p:nvSpPr>
              <p:cNvPr id="24668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69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sz="1000" b="1">
                    <a:solidFill>
                      <a:srgbClr val="33CC33"/>
                    </a:solidFill>
                    <a:latin typeface="Courier New" pitchFamily="49" charset="0"/>
                  </a:rPr>
                  <a:t>// Fig. 4_12: fig04_12.cpp</a:t>
                </a:r>
                <a:endParaRPr lang="en-US" sz="10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460"/>
              <a:chOff x="0" y="374"/>
              <a:chExt cx="3072" cy="460"/>
            </a:xfrm>
          </p:grpSpPr>
          <p:sp>
            <p:nvSpPr>
              <p:cNvPr id="24666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67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sz="1000" b="1">
                    <a:solidFill>
                      <a:srgbClr val="33CC33"/>
                    </a:solidFill>
                    <a:latin typeface="Courier New" pitchFamily="49" charset="0"/>
                  </a:rPr>
                  <a:t>// Treating character arrays as strings</a:t>
                </a:r>
                <a:endParaRPr lang="en-US" sz="10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460"/>
              <a:chOff x="0" y="748"/>
              <a:chExt cx="3072" cy="460"/>
            </a:xfrm>
          </p:grpSpPr>
          <p:sp>
            <p:nvSpPr>
              <p:cNvPr id="24664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65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sz="1000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sz="1000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460"/>
              <a:chOff x="0" y="1122"/>
              <a:chExt cx="3072" cy="460"/>
            </a:xfrm>
          </p:grpSpPr>
          <p:sp>
            <p:nvSpPr>
              <p:cNvPr id="24662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63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sz="10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460"/>
              <a:chOff x="0" y="1496"/>
              <a:chExt cx="3072" cy="460"/>
            </a:xfrm>
          </p:grpSpPr>
          <p:sp>
            <p:nvSpPr>
              <p:cNvPr id="24660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61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sz="10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000" b="1">
                    <a:latin typeface="Courier New" pitchFamily="49" charset="0"/>
                  </a:rPr>
                  <a:t> std::cout;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460"/>
              <a:chOff x="0" y="1870"/>
              <a:chExt cx="3072" cy="460"/>
            </a:xfrm>
          </p:grpSpPr>
          <p:sp>
            <p:nvSpPr>
              <p:cNvPr id="24658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59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sz="10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000" b="1">
                    <a:latin typeface="Courier New" pitchFamily="49" charset="0"/>
                  </a:rPr>
                  <a:t> std::cin;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460"/>
              <a:chOff x="0" y="2244"/>
              <a:chExt cx="3072" cy="460"/>
            </a:xfrm>
          </p:grpSpPr>
          <p:sp>
            <p:nvSpPr>
              <p:cNvPr id="24656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57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r>
                  <a:rPr lang="en-US" sz="10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000" b="1">
                    <a:latin typeface="Courier New" pitchFamily="49" charset="0"/>
                  </a:rPr>
                  <a:t> std::endl;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460"/>
              <a:chOff x="0" y="2618"/>
              <a:chExt cx="3072" cy="460"/>
            </a:xfrm>
          </p:grpSpPr>
          <p:sp>
            <p:nvSpPr>
              <p:cNvPr id="24654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55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endParaRPr lang="en-US" sz="10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460"/>
              <a:chOff x="0" y="2992"/>
              <a:chExt cx="3072" cy="460"/>
            </a:xfrm>
          </p:grpSpPr>
          <p:sp>
            <p:nvSpPr>
              <p:cNvPr id="24652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53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r>
                  <a:rPr lang="en-US" sz="10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00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460"/>
              <a:chOff x="0" y="3366"/>
              <a:chExt cx="3072" cy="460"/>
            </a:xfrm>
          </p:grpSpPr>
          <p:sp>
            <p:nvSpPr>
              <p:cNvPr id="24650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51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sz="10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460"/>
              <a:chOff x="0" y="3740"/>
              <a:chExt cx="3072" cy="460"/>
            </a:xfrm>
          </p:grpSpPr>
          <p:sp>
            <p:nvSpPr>
              <p:cNvPr id="24648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49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r>
                  <a:rPr lang="en-US" sz="1000" b="1">
                    <a:latin typeface="Courier New" pitchFamily="49" charset="0"/>
                  </a:rPr>
                  <a:t>   </a:t>
                </a:r>
                <a:r>
                  <a:rPr lang="en-US" sz="1000" b="1">
                    <a:solidFill>
                      <a:srgbClr val="275AFF"/>
                    </a:solidFill>
                    <a:latin typeface="Courier New" pitchFamily="49" charset="0"/>
                  </a:rPr>
                  <a:t>char</a:t>
                </a:r>
                <a:r>
                  <a:rPr lang="en-US" sz="1000" b="1">
                    <a:latin typeface="Courier New" pitchFamily="49" charset="0"/>
                  </a:rPr>
                  <a:t> string1[ 20 ], string2[] = "string literal";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14"/>
              <a:ext cx="3072" cy="460"/>
              <a:chOff x="0" y="4114"/>
              <a:chExt cx="3072" cy="460"/>
            </a:xfrm>
          </p:grpSpPr>
          <p:sp>
            <p:nvSpPr>
              <p:cNvPr id="24646" name="Rectangle 38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47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12	</a:t>
                </a:r>
                <a:endParaRPr lang="en-US" sz="10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488"/>
              <a:ext cx="3072" cy="460"/>
              <a:chOff x="0" y="4488"/>
              <a:chExt cx="3072" cy="460"/>
            </a:xfrm>
          </p:grpSpPr>
          <p:sp>
            <p:nvSpPr>
              <p:cNvPr id="24644" name="Rectangle 4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45" name="Rectangle 42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13	</a:t>
                </a:r>
                <a:r>
                  <a:rPr lang="en-US" sz="1000" b="1">
                    <a:latin typeface="Courier New" pitchFamily="49" charset="0"/>
                  </a:rPr>
                  <a:t>   cout &lt;&lt; "Enter a string: 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62"/>
              <a:ext cx="3072" cy="460"/>
              <a:chOff x="0" y="4862"/>
              <a:chExt cx="3072" cy="460"/>
            </a:xfrm>
          </p:grpSpPr>
          <p:sp>
            <p:nvSpPr>
              <p:cNvPr id="24642" name="Rectangle 44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43" name="Rectangle 4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14	</a:t>
                </a:r>
                <a:r>
                  <a:rPr lang="en-US" sz="1000" b="1">
                    <a:latin typeface="Courier New" pitchFamily="49" charset="0"/>
                  </a:rPr>
                  <a:t>   cin &gt;&gt; string1;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36"/>
              <a:ext cx="3072" cy="460"/>
              <a:chOff x="0" y="5236"/>
              <a:chExt cx="3072" cy="460"/>
            </a:xfrm>
          </p:grpSpPr>
          <p:sp>
            <p:nvSpPr>
              <p:cNvPr id="24640" name="Rectangle 4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41" name="Rectangle 4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15	</a:t>
                </a:r>
                <a:r>
                  <a:rPr lang="en-US" sz="1000" b="1">
                    <a:latin typeface="Courier New" pitchFamily="49" charset="0"/>
                  </a:rPr>
                  <a:t>   cout &lt;&lt; "string1 is: " &lt;&lt; string1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10"/>
              <a:ext cx="3072" cy="460"/>
              <a:chOff x="0" y="5610"/>
              <a:chExt cx="3072" cy="460"/>
            </a:xfrm>
          </p:grpSpPr>
          <p:sp>
            <p:nvSpPr>
              <p:cNvPr id="24638" name="Rectangle 50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39" name="Rectangle 5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16	</a:t>
                </a:r>
                <a:r>
                  <a:rPr lang="en-US" sz="1000" b="1">
                    <a:latin typeface="Courier New" pitchFamily="49" charset="0"/>
                  </a:rPr>
                  <a:t>        &lt;&lt; "\nstring2 is: " &lt;&lt; string2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5984"/>
              <a:ext cx="3072" cy="460"/>
              <a:chOff x="0" y="5984"/>
              <a:chExt cx="3072" cy="460"/>
            </a:xfrm>
          </p:grpSpPr>
          <p:sp>
            <p:nvSpPr>
              <p:cNvPr id="24636" name="Rectangle 53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37" name="Rectangle 54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17	</a:t>
                </a:r>
                <a:r>
                  <a:rPr lang="en-US" sz="1000" b="1">
                    <a:latin typeface="Courier New" pitchFamily="49" charset="0"/>
                  </a:rPr>
                  <a:t>        &lt;&lt; "\nstring1 with spaces between characters is:\n";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58"/>
              <a:ext cx="3072" cy="460"/>
              <a:chOff x="0" y="6358"/>
              <a:chExt cx="3072" cy="460"/>
            </a:xfrm>
          </p:grpSpPr>
          <p:sp>
            <p:nvSpPr>
              <p:cNvPr id="24634" name="Rectangle 5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35" name="Rectangle 57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18	</a:t>
                </a:r>
                <a:endParaRPr lang="en-US" sz="10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32"/>
              <a:ext cx="3072" cy="460"/>
              <a:chOff x="0" y="6732"/>
              <a:chExt cx="3072" cy="460"/>
            </a:xfrm>
          </p:grpSpPr>
          <p:sp>
            <p:nvSpPr>
              <p:cNvPr id="24632" name="Rectangle 59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33" name="Rectangle 60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19	</a:t>
                </a:r>
                <a:r>
                  <a:rPr lang="en-US" sz="1000" b="1">
                    <a:latin typeface="Courier New" pitchFamily="49" charset="0"/>
                  </a:rPr>
                  <a:t>   </a:t>
                </a:r>
                <a:r>
                  <a:rPr lang="en-US" sz="10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000" b="1">
                    <a:latin typeface="Courier New" pitchFamily="49" charset="0"/>
                  </a:rPr>
                  <a:t> ( </a:t>
                </a:r>
                <a:r>
                  <a:rPr lang="en-US" sz="10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00" b="1">
                    <a:latin typeface="Courier New" pitchFamily="49" charset="0"/>
                  </a:rPr>
                  <a:t> i = 0; string1[ i ] != '\0'; i++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06"/>
              <a:ext cx="3072" cy="460"/>
              <a:chOff x="0" y="7106"/>
              <a:chExt cx="3072" cy="460"/>
            </a:xfrm>
          </p:grpSpPr>
          <p:sp>
            <p:nvSpPr>
              <p:cNvPr id="24630" name="Rectangle 62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31" name="Rectangle 63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20	</a:t>
                </a:r>
                <a:r>
                  <a:rPr lang="en-US" sz="1000" b="1">
                    <a:latin typeface="Courier New" pitchFamily="49" charset="0"/>
                  </a:rPr>
                  <a:t>      cout &lt;&lt; string1[ i ] &lt;&lt; ' ';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0" y="7480"/>
              <a:ext cx="3072" cy="460"/>
              <a:chOff x="0" y="7480"/>
              <a:chExt cx="3072" cy="460"/>
            </a:xfrm>
          </p:grpSpPr>
          <p:sp>
            <p:nvSpPr>
              <p:cNvPr id="24628" name="Rectangle 65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29" name="Rectangle 66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21	</a:t>
                </a:r>
                <a:endParaRPr lang="en-US" sz="10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0" y="7854"/>
              <a:ext cx="3072" cy="460"/>
              <a:chOff x="0" y="7854"/>
              <a:chExt cx="3072" cy="460"/>
            </a:xfrm>
          </p:grpSpPr>
          <p:sp>
            <p:nvSpPr>
              <p:cNvPr id="24626" name="Rectangle 68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27" name="Rectangle 69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22	</a:t>
                </a:r>
                <a:r>
                  <a:rPr lang="en-US" sz="1000" b="1">
                    <a:latin typeface="Courier New" pitchFamily="49" charset="0"/>
                  </a:rPr>
                  <a:t>   cin &gt;&gt; string1; </a:t>
                </a:r>
                <a:r>
                  <a:rPr lang="en-US" sz="1000" b="1">
                    <a:solidFill>
                      <a:srgbClr val="33CC33"/>
                    </a:solidFill>
                    <a:latin typeface="Courier New" pitchFamily="49" charset="0"/>
                  </a:rPr>
                  <a:t> // reads "there"</a:t>
                </a:r>
                <a:endParaRPr lang="en-US" sz="10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0" y="8228"/>
              <a:ext cx="3072" cy="460"/>
              <a:chOff x="0" y="8228"/>
              <a:chExt cx="3072" cy="460"/>
            </a:xfrm>
          </p:grpSpPr>
          <p:sp>
            <p:nvSpPr>
              <p:cNvPr id="24624" name="Rectangle 71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25" name="Rectangle 72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23	</a:t>
                </a:r>
                <a:r>
                  <a:rPr lang="en-US" sz="1000" b="1">
                    <a:latin typeface="Courier New" pitchFamily="49" charset="0"/>
                  </a:rPr>
                  <a:t>   cout &lt;&lt; "\nstring1 is: " &lt;&lt; string1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73"/>
            <p:cNvGrpSpPr>
              <a:grpSpLocks/>
            </p:cNvGrpSpPr>
            <p:nvPr/>
          </p:nvGrpSpPr>
          <p:grpSpPr bwMode="auto">
            <a:xfrm>
              <a:off x="0" y="8602"/>
              <a:ext cx="3072" cy="460"/>
              <a:chOff x="0" y="8602"/>
              <a:chExt cx="3072" cy="460"/>
            </a:xfrm>
          </p:grpSpPr>
          <p:sp>
            <p:nvSpPr>
              <p:cNvPr id="24622" name="Rectangle 74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23" name="Rectangle 75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24	</a:t>
                </a:r>
                <a:endParaRPr lang="en-US" sz="10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76"/>
            <p:cNvGrpSpPr>
              <a:grpSpLocks/>
            </p:cNvGrpSpPr>
            <p:nvPr/>
          </p:nvGrpSpPr>
          <p:grpSpPr bwMode="auto">
            <a:xfrm>
              <a:off x="0" y="8976"/>
              <a:ext cx="3072" cy="460"/>
              <a:chOff x="0" y="8976"/>
              <a:chExt cx="3072" cy="460"/>
            </a:xfrm>
          </p:grpSpPr>
          <p:sp>
            <p:nvSpPr>
              <p:cNvPr id="24620" name="Rectangle 77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21" name="Rectangle 78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25	</a:t>
                </a:r>
                <a:r>
                  <a:rPr lang="en-US" sz="1000" b="1">
                    <a:latin typeface="Courier New" pitchFamily="49" charset="0"/>
                  </a:rPr>
                  <a:t>   cout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79"/>
            <p:cNvGrpSpPr>
              <a:grpSpLocks/>
            </p:cNvGrpSpPr>
            <p:nvPr/>
          </p:nvGrpSpPr>
          <p:grpSpPr bwMode="auto">
            <a:xfrm>
              <a:off x="0" y="9350"/>
              <a:ext cx="3072" cy="460"/>
              <a:chOff x="0" y="9350"/>
              <a:chExt cx="3072" cy="460"/>
            </a:xfrm>
          </p:grpSpPr>
          <p:sp>
            <p:nvSpPr>
              <p:cNvPr id="24618" name="Rectangle 80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19" name="Rectangle 81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26	</a:t>
                </a:r>
                <a:r>
                  <a:rPr lang="en-US" sz="1000" b="1">
                    <a:latin typeface="Courier New" pitchFamily="49" charset="0"/>
                  </a:rPr>
                  <a:t>   </a:t>
                </a:r>
                <a:r>
                  <a:rPr lang="en-US" sz="10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000" b="1">
                    <a:latin typeface="Courier New" pitchFamily="49" charset="0"/>
                  </a:rPr>
                  <a:t>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9" name="Group 82"/>
            <p:cNvGrpSpPr>
              <a:grpSpLocks/>
            </p:cNvGrpSpPr>
            <p:nvPr/>
          </p:nvGrpSpPr>
          <p:grpSpPr bwMode="auto">
            <a:xfrm>
              <a:off x="0" y="9724"/>
              <a:ext cx="3072" cy="460"/>
              <a:chOff x="0" y="9724"/>
              <a:chExt cx="3072" cy="460"/>
            </a:xfrm>
          </p:grpSpPr>
          <p:sp>
            <p:nvSpPr>
              <p:cNvPr id="24616" name="Rectangle 83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17" name="Rectangle 84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27	</a:t>
                </a:r>
                <a:r>
                  <a:rPr lang="en-US" sz="10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4581" name="Rectangle 87"/>
          <p:cNvSpPr>
            <a:spLocks noChangeArrowheads="1"/>
          </p:cNvSpPr>
          <p:nvPr/>
        </p:nvSpPr>
        <p:spPr bwMode="auto">
          <a:xfrm>
            <a:off x="0" y="5487988"/>
            <a:ext cx="6781800" cy="138499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Enter a string: Hello there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string1 is: Hello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string2 is: string literal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string1 with spaces between characters is: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H e l </a:t>
            </a:r>
            <a:r>
              <a:rPr lang="en-US" sz="1200" b="1" dirty="0" err="1">
                <a:latin typeface="Courier New" pitchFamily="49" charset="0"/>
              </a:rPr>
              <a:t>l</a:t>
            </a:r>
            <a:r>
              <a:rPr lang="en-US" sz="1200" b="1" dirty="0">
                <a:latin typeface="Courier New" pitchFamily="49" charset="0"/>
              </a:rPr>
              <a:t> o 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string1 is: there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200" b="1" dirty="0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30" name="Group 92"/>
          <p:cNvGrpSpPr>
            <a:grpSpLocks/>
          </p:cNvGrpSpPr>
          <p:nvPr/>
        </p:nvGrpSpPr>
        <p:grpSpPr bwMode="auto">
          <a:xfrm>
            <a:off x="3733800" y="3886200"/>
            <a:ext cx="4114800" cy="835025"/>
            <a:chOff x="2208" y="2448"/>
            <a:chExt cx="2592" cy="526"/>
          </a:xfrm>
        </p:grpSpPr>
        <p:sp>
          <p:nvSpPr>
            <p:cNvPr id="24587" name="Rectangle 85"/>
            <p:cNvSpPr>
              <a:spLocks noChangeArrowheads="1"/>
            </p:cNvSpPr>
            <p:nvPr/>
          </p:nvSpPr>
          <p:spPr bwMode="auto">
            <a:xfrm>
              <a:off x="3312" y="2448"/>
              <a:ext cx="1488" cy="52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</a:rPr>
                <a:t>Notice how string elements are referenced like arrays.</a:t>
              </a:r>
            </a:p>
          </p:txBody>
        </p:sp>
        <p:sp>
          <p:nvSpPr>
            <p:cNvPr id="24588" name="Line 88"/>
            <p:cNvSpPr>
              <a:spLocks noChangeShapeType="1"/>
            </p:cNvSpPr>
            <p:nvPr/>
          </p:nvSpPr>
          <p:spPr bwMode="auto">
            <a:xfrm flipH="1" flipV="1">
              <a:off x="2208" y="2448"/>
              <a:ext cx="110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grpSp>
        <p:nvGrpSpPr>
          <p:cNvPr id="31" name="Group 94"/>
          <p:cNvGrpSpPr>
            <a:grpSpLocks/>
          </p:cNvGrpSpPr>
          <p:nvPr/>
        </p:nvGrpSpPr>
        <p:grpSpPr bwMode="auto">
          <a:xfrm>
            <a:off x="1828800" y="609600"/>
            <a:ext cx="4876800" cy="3581400"/>
            <a:chOff x="1152" y="384"/>
            <a:chExt cx="2880" cy="2256"/>
          </a:xfrm>
        </p:grpSpPr>
        <p:sp>
          <p:nvSpPr>
            <p:cNvPr id="24584" name="Rectangle 86"/>
            <p:cNvSpPr>
              <a:spLocks noChangeArrowheads="1"/>
            </p:cNvSpPr>
            <p:nvPr/>
          </p:nvSpPr>
          <p:spPr bwMode="auto">
            <a:xfrm>
              <a:off x="2784" y="384"/>
              <a:ext cx="1248" cy="83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</a:rPr>
                <a:t>Inputted strings are separated by whitespace characters. 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"there"</a:t>
              </a:r>
              <a:r>
                <a:rPr lang="en-US" sz="1600" b="1">
                  <a:solidFill>
                    <a:schemeClr val="tx1"/>
                  </a:solidFill>
                </a:rPr>
                <a:t> </a:t>
              </a:r>
              <a:r>
                <a:rPr lang="en-US" sz="1600">
                  <a:solidFill>
                    <a:schemeClr val="tx1"/>
                  </a:solidFill>
                </a:rPr>
                <a:t>stayed in the buffer.</a:t>
              </a:r>
            </a:p>
          </p:txBody>
        </p:sp>
        <p:sp>
          <p:nvSpPr>
            <p:cNvPr id="24585" name="Line 89"/>
            <p:cNvSpPr>
              <a:spLocks noChangeShapeType="1"/>
            </p:cNvSpPr>
            <p:nvPr/>
          </p:nvSpPr>
          <p:spPr bwMode="auto">
            <a:xfrm flipH="1">
              <a:off x="1152" y="624"/>
              <a:ext cx="1632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  <p:sp>
          <p:nvSpPr>
            <p:cNvPr id="24586" name="Line 93"/>
            <p:cNvSpPr>
              <a:spLocks noChangeShapeType="1"/>
            </p:cNvSpPr>
            <p:nvPr/>
          </p:nvSpPr>
          <p:spPr bwMode="auto">
            <a:xfrm flipH="1">
              <a:off x="1152" y="672"/>
              <a:ext cx="1632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642942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200" dirty="0" smtClean="0"/>
              <a:t>8. Passing Arrays to Functions</a:t>
            </a:r>
            <a:endParaRPr lang="en-US" sz="32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1162072"/>
            <a:ext cx="7772400" cy="541020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 smtClean="0"/>
              <a:t> Specify the name without any brackets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 To pass array </a:t>
            </a:r>
            <a:r>
              <a:rPr lang="en-US" sz="2000" b="1" dirty="0" err="1" smtClean="0">
                <a:latin typeface="Courier New" pitchFamily="49" charset="0"/>
              </a:rPr>
              <a:t>myArray</a:t>
            </a:r>
            <a:r>
              <a:rPr lang="en-US" sz="2000" dirty="0" smtClean="0"/>
              <a:t> declared as</a:t>
            </a:r>
          </a:p>
          <a:p>
            <a:pPr lvl="4" algn="l" rtl="0" eaLnBrk="1" hangingPunct="1"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int </a:t>
            </a:r>
            <a:r>
              <a:rPr lang="en-US" sz="2000" b="1" dirty="0" err="1" smtClean="0">
                <a:latin typeface="Courier New" pitchFamily="49" charset="0"/>
              </a:rPr>
              <a:t>myArray</a:t>
            </a:r>
            <a:r>
              <a:rPr lang="en-US" sz="2000" b="1" dirty="0" smtClean="0">
                <a:latin typeface="Courier New" pitchFamily="49" charset="0"/>
              </a:rPr>
              <a:t>[ 24 ]; </a:t>
            </a:r>
          </a:p>
          <a:p>
            <a:pPr lvl="1" algn="l" rtl="0" eaLnBrk="1" hangingPunct="1">
              <a:buFontTx/>
              <a:buNone/>
            </a:pPr>
            <a:r>
              <a:rPr lang="en-US" sz="2000" dirty="0" smtClean="0"/>
              <a:t>    to function </a:t>
            </a:r>
            <a:r>
              <a:rPr lang="en-US" sz="2000" b="1" dirty="0" err="1" smtClean="0">
                <a:latin typeface="Courier New" pitchFamily="49" charset="0"/>
              </a:rPr>
              <a:t>myFunction</a:t>
            </a:r>
            <a:r>
              <a:rPr lang="en-US" sz="2000" dirty="0" smtClean="0"/>
              <a:t>, a function call would resemble </a:t>
            </a:r>
          </a:p>
          <a:p>
            <a:pPr lvl="4" algn="l" rtl="0" eaLnBrk="1" hangingPunct="1">
              <a:buFontTx/>
              <a:buNone/>
            </a:pPr>
            <a:r>
              <a:rPr lang="en-US" sz="2000" b="1" dirty="0" err="1" smtClean="0">
                <a:latin typeface="Courier New" pitchFamily="49" charset="0"/>
              </a:rPr>
              <a:t>myFunction</a:t>
            </a:r>
            <a:r>
              <a:rPr lang="en-US" sz="2000" b="1" dirty="0" smtClean="0">
                <a:latin typeface="Courier New" pitchFamily="49" charset="0"/>
              </a:rPr>
              <a:t>( </a:t>
            </a:r>
            <a:r>
              <a:rPr lang="en-US" sz="2000" b="1" dirty="0" err="1" smtClean="0">
                <a:latin typeface="Courier New" pitchFamily="49" charset="0"/>
              </a:rPr>
              <a:t>myArray</a:t>
            </a:r>
            <a:r>
              <a:rPr lang="en-US" sz="2000" b="1" dirty="0" smtClean="0">
                <a:latin typeface="Courier New" pitchFamily="49" charset="0"/>
              </a:rPr>
              <a:t>, 24 );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 Array size is usually passed to function 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400" dirty="0" smtClean="0"/>
              <a:t> Arrays passed call-by-reference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 Value of name of array is address of the first element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 Function knows where the array is stored</a:t>
            </a:r>
          </a:p>
          <a:p>
            <a:pPr lvl="2" algn="l" rtl="0" eaLnBrk="1" hangingPunct="1"/>
            <a:r>
              <a:rPr lang="en-US" sz="2000" dirty="0" smtClean="0"/>
              <a:t>- Modifies original memory locations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400" dirty="0" smtClean="0"/>
              <a:t> Individual array elements passed by call-by-value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 pass subscripted name (i.e., </a:t>
            </a:r>
            <a:r>
              <a:rPr lang="en-US" sz="2000" b="1" dirty="0" err="1" smtClean="0">
                <a:latin typeface="Courier New" pitchFamily="49" charset="0"/>
              </a:rPr>
              <a:t>myArray</a:t>
            </a:r>
            <a:r>
              <a:rPr lang="en-US" sz="2000" b="1" dirty="0" smtClean="0">
                <a:latin typeface="Courier New" pitchFamily="49" charset="0"/>
              </a:rPr>
              <a:t>[ 3 ]</a:t>
            </a:r>
            <a:r>
              <a:rPr lang="en-US" sz="2000" dirty="0" smtClean="0"/>
              <a:t>) to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642942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200" dirty="0" smtClean="0"/>
              <a:t>8. Passing Arrays to Functions</a:t>
            </a:r>
            <a:endParaRPr lang="en-US" sz="3200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357298"/>
            <a:ext cx="7834338" cy="5119702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Function prototype:</a:t>
            </a:r>
          </a:p>
          <a:p>
            <a:pPr lvl="3" algn="l" rtl="0" eaLnBrk="1" hangingPunct="1"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void </a:t>
            </a:r>
            <a:r>
              <a:rPr lang="en-US" sz="2400" b="1" dirty="0" err="1" smtClean="0">
                <a:latin typeface="Courier New" pitchFamily="49" charset="0"/>
              </a:rPr>
              <a:t>modifyArray</a:t>
            </a:r>
            <a:r>
              <a:rPr lang="en-US" sz="2400" b="1" dirty="0" smtClean="0">
                <a:latin typeface="Courier New" pitchFamily="49" charset="0"/>
              </a:rPr>
              <a:t>( int b[], int </a:t>
            </a:r>
            <a:r>
              <a:rPr lang="en-US" sz="2400" b="1" dirty="0" err="1" smtClean="0">
                <a:latin typeface="Courier New" pitchFamily="49" charset="0"/>
              </a:rPr>
              <a:t>arraySize</a:t>
            </a:r>
            <a:r>
              <a:rPr lang="en-US" sz="2400" b="1" dirty="0" smtClean="0">
                <a:latin typeface="Courier New" pitchFamily="49" charset="0"/>
              </a:rPr>
              <a:t> );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 Parameter names optional in prototype</a:t>
            </a:r>
          </a:p>
          <a:p>
            <a:pPr lvl="2" algn="l" rtl="0" eaLnBrk="1" hangingPunct="1"/>
            <a:r>
              <a:rPr lang="en-US" sz="2400" b="1" dirty="0" smtClean="0">
                <a:latin typeface="Courier New" pitchFamily="49" charset="0"/>
              </a:rPr>
              <a:t>- int b[]</a:t>
            </a:r>
            <a:r>
              <a:rPr lang="en-US" sz="2400" dirty="0" smtClean="0"/>
              <a:t> could be simply </a:t>
            </a:r>
            <a:r>
              <a:rPr lang="en-US" sz="2400" b="1" dirty="0" smtClean="0">
                <a:latin typeface="Courier New" pitchFamily="49" charset="0"/>
              </a:rPr>
              <a:t>int []</a:t>
            </a:r>
          </a:p>
          <a:p>
            <a:pPr lvl="2" algn="l" rtl="0" eaLnBrk="1" hangingPunct="1"/>
            <a:r>
              <a:rPr lang="en-US" sz="2400" b="1" dirty="0" smtClean="0">
                <a:latin typeface="Courier New" pitchFamily="49" charset="0"/>
              </a:rPr>
              <a:t>- int </a:t>
            </a:r>
            <a:r>
              <a:rPr lang="en-US" sz="2400" b="1" dirty="0" err="1" smtClean="0">
                <a:latin typeface="Courier New" pitchFamily="49" charset="0"/>
              </a:rPr>
              <a:t>arraysize</a:t>
            </a:r>
            <a:r>
              <a:rPr lang="en-US" sz="2400" dirty="0" smtClean="0"/>
              <a:t> could be simply </a:t>
            </a:r>
            <a:r>
              <a:rPr lang="en-US" sz="2400" b="1" dirty="0" smtClean="0">
                <a:latin typeface="Courier New" pitchFamily="49" charset="0"/>
              </a:rPr>
              <a:t>int</a:t>
            </a:r>
          </a:p>
          <a:p>
            <a:pPr algn="l" rtl="0" eaLnBrk="1" hangingPunct="1"/>
            <a:endParaRPr lang="en-US" sz="2400" b="1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6364F15-F38D-43A9-B4BB-B6257335360B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>
                <a:cs typeface="Times New Roman" pitchFamily="18" charset="0"/>
              </a:rPr>
              <a:t>1.  Define function to take in arrays</a:t>
            </a: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1.1  Initialize arrays</a:t>
            </a: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2.  Modify the array (call by reference)</a:t>
            </a: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endParaRPr 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6858000"/>
            <a:chOff x="0" y="0"/>
            <a:chExt cx="3072" cy="11649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429"/>
              <a:chOff x="0" y="0"/>
              <a:chExt cx="3072" cy="429"/>
            </a:xfrm>
          </p:grpSpPr>
          <p:sp>
            <p:nvSpPr>
              <p:cNvPr id="27756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57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sz="1050" b="1">
                    <a:solidFill>
                      <a:srgbClr val="33CC33"/>
                    </a:solidFill>
                    <a:latin typeface="Courier New" pitchFamily="49" charset="0"/>
                  </a:rPr>
                  <a:t>// Fig. 4.14: fig04_14.cpp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429"/>
              <a:chOff x="0" y="374"/>
              <a:chExt cx="3072" cy="429"/>
            </a:xfrm>
          </p:grpSpPr>
          <p:sp>
            <p:nvSpPr>
              <p:cNvPr id="27754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55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sz="1050" b="1">
                    <a:solidFill>
                      <a:srgbClr val="33CC33"/>
                    </a:solidFill>
                    <a:latin typeface="Courier New" pitchFamily="49" charset="0"/>
                  </a:rPr>
                  <a:t>// Passing arrays and individual array elements to functions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429"/>
              <a:chOff x="0" y="748"/>
              <a:chExt cx="3072" cy="429"/>
            </a:xfrm>
          </p:grpSpPr>
          <p:sp>
            <p:nvSpPr>
              <p:cNvPr id="27752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53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sz="1050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429"/>
              <a:chOff x="0" y="1122"/>
              <a:chExt cx="3072" cy="429"/>
            </a:xfrm>
          </p:grpSpPr>
          <p:sp>
            <p:nvSpPr>
              <p:cNvPr id="27750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51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429"/>
              <a:chOff x="0" y="1496"/>
              <a:chExt cx="3072" cy="429"/>
            </a:xfrm>
          </p:grpSpPr>
          <p:sp>
            <p:nvSpPr>
              <p:cNvPr id="27748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49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050" b="1">
                    <a:latin typeface="Courier New" pitchFamily="49" charset="0"/>
                  </a:rPr>
                  <a:t> std::cout;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429"/>
              <a:chOff x="0" y="1870"/>
              <a:chExt cx="3072" cy="429"/>
            </a:xfrm>
          </p:grpSpPr>
          <p:sp>
            <p:nvSpPr>
              <p:cNvPr id="27746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47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050" b="1">
                    <a:latin typeface="Courier New" pitchFamily="49" charset="0"/>
                  </a:rPr>
                  <a:t> std::endl;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429"/>
              <a:chOff x="0" y="2244"/>
              <a:chExt cx="3072" cy="429"/>
            </a:xfrm>
          </p:grpSpPr>
          <p:sp>
            <p:nvSpPr>
              <p:cNvPr id="27744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45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429"/>
              <a:chOff x="0" y="2618"/>
              <a:chExt cx="3072" cy="429"/>
            </a:xfrm>
          </p:grpSpPr>
          <p:sp>
            <p:nvSpPr>
              <p:cNvPr id="27742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43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sz="1050" b="1">
                    <a:latin typeface="Courier New" pitchFamily="49" charset="0"/>
                  </a:rPr>
                  <a:t> &lt;iomanip&gt;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429"/>
              <a:chOff x="0" y="2992"/>
              <a:chExt cx="3072" cy="429"/>
            </a:xfrm>
          </p:grpSpPr>
          <p:sp>
            <p:nvSpPr>
              <p:cNvPr id="27740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41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429"/>
              <a:chOff x="0" y="3366"/>
              <a:chExt cx="3072" cy="429"/>
            </a:xfrm>
          </p:grpSpPr>
          <p:sp>
            <p:nvSpPr>
              <p:cNvPr id="27738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39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050" b="1">
                    <a:latin typeface="Courier New" pitchFamily="49" charset="0"/>
                  </a:rPr>
                  <a:t> std::setw;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429"/>
              <a:chOff x="0" y="3740"/>
              <a:chExt cx="3072" cy="429"/>
            </a:xfrm>
          </p:grpSpPr>
          <p:sp>
            <p:nvSpPr>
              <p:cNvPr id="27736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37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14"/>
              <a:ext cx="3072" cy="429"/>
              <a:chOff x="0" y="4114"/>
              <a:chExt cx="3072" cy="429"/>
            </a:xfrm>
          </p:grpSpPr>
          <p:sp>
            <p:nvSpPr>
              <p:cNvPr id="27734" name="Rectangle 38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35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12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050" b="1">
                    <a:latin typeface="Courier New" pitchFamily="49" charset="0"/>
                  </a:rPr>
                  <a:t> modifyArray(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[],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);  </a:t>
                </a:r>
                <a:r>
                  <a:rPr lang="en-US" sz="1050" b="1">
                    <a:solidFill>
                      <a:srgbClr val="33CC33"/>
                    </a:solidFill>
                    <a:latin typeface="Courier New" pitchFamily="49" charset="0"/>
                  </a:rPr>
                  <a:t>// appears strange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488"/>
              <a:ext cx="3072" cy="429"/>
              <a:chOff x="0" y="4488"/>
              <a:chExt cx="3072" cy="429"/>
            </a:xfrm>
          </p:grpSpPr>
          <p:sp>
            <p:nvSpPr>
              <p:cNvPr id="27732" name="Rectangle 4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33" name="Rectangle 42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13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050" b="1">
                    <a:latin typeface="Courier New" pitchFamily="49" charset="0"/>
                  </a:rPr>
                  <a:t> modifyElement(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62"/>
              <a:ext cx="3072" cy="429"/>
              <a:chOff x="0" y="4862"/>
              <a:chExt cx="3072" cy="429"/>
            </a:xfrm>
          </p:grpSpPr>
          <p:sp>
            <p:nvSpPr>
              <p:cNvPr id="27730" name="Rectangle 44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31" name="Rectangle 4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14	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36"/>
              <a:ext cx="3072" cy="429"/>
              <a:chOff x="0" y="5236"/>
              <a:chExt cx="3072" cy="429"/>
            </a:xfrm>
          </p:grpSpPr>
          <p:sp>
            <p:nvSpPr>
              <p:cNvPr id="27728" name="Rectangle 4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29" name="Rectangle 4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15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10"/>
              <a:ext cx="3072" cy="429"/>
              <a:chOff x="0" y="5610"/>
              <a:chExt cx="3072" cy="429"/>
            </a:xfrm>
          </p:grpSpPr>
          <p:sp>
            <p:nvSpPr>
              <p:cNvPr id="27726" name="Rectangle 50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27" name="Rectangle 5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16	</a:t>
                </a:r>
                <a:r>
                  <a:rPr lang="en-US" sz="105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5984"/>
              <a:ext cx="3072" cy="429"/>
              <a:chOff x="0" y="5984"/>
              <a:chExt cx="3072" cy="429"/>
            </a:xfrm>
          </p:grpSpPr>
          <p:sp>
            <p:nvSpPr>
              <p:cNvPr id="27724" name="Rectangle 53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25" name="Rectangle 54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17	</a:t>
                </a:r>
                <a:r>
                  <a:rPr lang="en-US" sz="1050" b="1">
                    <a:latin typeface="Courier New" pitchFamily="49" charset="0"/>
                  </a:rPr>
                  <a:t>  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const</a:t>
                </a:r>
                <a:r>
                  <a:rPr lang="en-US" sz="1050" b="1">
                    <a:latin typeface="Courier New" pitchFamily="49" charset="0"/>
                  </a:rPr>
                  <a:t>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arraySize = 5;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58"/>
              <a:ext cx="3072" cy="429"/>
              <a:chOff x="0" y="6358"/>
              <a:chExt cx="3072" cy="429"/>
            </a:xfrm>
          </p:grpSpPr>
          <p:sp>
            <p:nvSpPr>
              <p:cNvPr id="27722" name="Rectangle 5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23" name="Rectangle 57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18	</a:t>
                </a:r>
                <a:r>
                  <a:rPr lang="en-US" sz="1050" b="1">
                    <a:latin typeface="Courier New" pitchFamily="49" charset="0"/>
                  </a:rPr>
                  <a:t>  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i, a[ arraySize ] = { 0, 1, 2, 3, 4 };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32"/>
              <a:ext cx="3072" cy="429"/>
              <a:chOff x="0" y="6732"/>
              <a:chExt cx="3072" cy="429"/>
            </a:xfrm>
          </p:grpSpPr>
          <p:sp>
            <p:nvSpPr>
              <p:cNvPr id="27720" name="Rectangle 59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21" name="Rectangle 60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19	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06"/>
              <a:ext cx="3072" cy="429"/>
              <a:chOff x="0" y="7106"/>
              <a:chExt cx="3072" cy="429"/>
            </a:xfrm>
          </p:grpSpPr>
          <p:sp>
            <p:nvSpPr>
              <p:cNvPr id="27718" name="Rectangle 62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19" name="Rectangle 63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20	</a:t>
                </a:r>
                <a:r>
                  <a:rPr lang="en-US" sz="1050" b="1">
                    <a:latin typeface="Courier New" pitchFamily="49" charset="0"/>
                  </a:rPr>
                  <a:t>   cout &lt;&lt; "Effects of passing entire array call-by-reference:"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0" y="7480"/>
              <a:ext cx="3072" cy="429"/>
              <a:chOff x="0" y="7480"/>
              <a:chExt cx="3072" cy="429"/>
            </a:xfrm>
          </p:grpSpPr>
          <p:sp>
            <p:nvSpPr>
              <p:cNvPr id="27716" name="Rectangle 65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17" name="Rectangle 66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21	</a:t>
                </a:r>
                <a:r>
                  <a:rPr lang="en-US" sz="1050" b="1">
                    <a:latin typeface="Courier New" pitchFamily="49" charset="0"/>
                  </a:rPr>
                  <a:t>        &lt;&lt; "\n\nThe values of the original array are:\n";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0" y="7854"/>
              <a:ext cx="3072" cy="429"/>
              <a:chOff x="0" y="7854"/>
              <a:chExt cx="3072" cy="429"/>
            </a:xfrm>
          </p:grpSpPr>
          <p:sp>
            <p:nvSpPr>
              <p:cNvPr id="27714" name="Rectangle 68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15" name="Rectangle 69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22	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0" y="8228"/>
              <a:ext cx="3072" cy="429"/>
              <a:chOff x="0" y="8228"/>
              <a:chExt cx="3072" cy="429"/>
            </a:xfrm>
          </p:grpSpPr>
          <p:sp>
            <p:nvSpPr>
              <p:cNvPr id="27712" name="Rectangle 71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13" name="Rectangle 72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23	</a:t>
                </a:r>
                <a:r>
                  <a:rPr lang="en-US" sz="1050" b="1">
                    <a:latin typeface="Courier New" pitchFamily="49" charset="0"/>
                  </a:rPr>
                  <a:t>  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050" b="1">
                    <a:latin typeface="Courier New" pitchFamily="49" charset="0"/>
                  </a:rPr>
                  <a:t> ( i = 0; i &lt; arraySize; i++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73"/>
            <p:cNvGrpSpPr>
              <a:grpSpLocks/>
            </p:cNvGrpSpPr>
            <p:nvPr/>
          </p:nvGrpSpPr>
          <p:grpSpPr bwMode="auto">
            <a:xfrm>
              <a:off x="0" y="8602"/>
              <a:ext cx="3072" cy="429"/>
              <a:chOff x="0" y="8602"/>
              <a:chExt cx="3072" cy="429"/>
            </a:xfrm>
          </p:grpSpPr>
          <p:sp>
            <p:nvSpPr>
              <p:cNvPr id="27710" name="Rectangle 74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11" name="Rectangle 75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24	</a:t>
                </a:r>
                <a:r>
                  <a:rPr lang="en-US" sz="1050" b="1">
                    <a:latin typeface="Courier New" pitchFamily="49" charset="0"/>
                  </a:rPr>
                  <a:t>      cout &lt;&lt; setw( 3 ) &lt;&lt; a[ i ];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76"/>
            <p:cNvGrpSpPr>
              <a:grpSpLocks/>
            </p:cNvGrpSpPr>
            <p:nvPr/>
          </p:nvGrpSpPr>
          <p:grpSpPr bwMode="auto">
            <a:xfrm>
              <a:off x="0" y="8976"/>
              <a:ext cx="3072" cy="429"/>
              <a:chOff x="0" y="8976"/>
              <a:chExt cx="3072" cy="429"/>
            </a:xfrm>
          </p:grpSpPr>
          <p:sp>
            <p:nvSpPr>
              <p:cNvPr id="27708" name="Rectangle 77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09" name="Rectangle 78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25	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79"/>
            <p:cNvGrpSpPr>
              <a:grpSpLocks/>
            </p:cNvGrpSpPr>
            <p:nvPr/>
          </p:nvGrpSpPr>
          <p:grpSpPr bwMode="auto">
            <a:xfrm>
              <a:off x="0" y="9350"/>
              <a:ext cx="3072" cy="429"/>
              <a:chOff x="0" y="9350"/>
              <a:chExt cx="3072" cy="429"/>
            </a:xfrm>
          </p:grpSpPr>
          <p:sp>
            <p:nvSpPr>
              <p:cNvPr id="27706" name="Rectangle 80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07" name="Rectangle 81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26	</a:t>
                </a:r>
                <a:r>
                  <a:rPr lang="en-US" sz="1050" b="1">
                    <a:latin typeface="Courier New" pitchFamily="49" charset="0"/>
                  </a:rPr>
                  <a:t>   cout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9" name="Group 82"/>
            <p:cNvGrpSpPr>
              <a:grpSpLocks/>
            </p:cNvGrpSpPr>
            <p:nvPr/>
          </p:nvGrpSpPr>
          <p:grpSpPr bwMode="auto">
            <a:xfrm>
              <a:off x="0" y="9724"/>
              <a:ext cx="3072" cy="429"/>
              <a:chOff x="0" y="9724"/>
              <a:chExt cx="3072" cy="429"/>
            </a:xfrm>
          </p:grpSpPr>
          <p:sp>
            <p:nvSpPr>
              <p:cNvPr id="27704" name="Rectangle 83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05" name="Rectangle 84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27	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0" name="Group 85"/>
            <p:cNvGrpSpPr>
              <a:grpSpLocks/>
            </p:cNvGrpSpPr>
            <p:nvPr/>
          </p:nvGrpSpPr>
          <p:grpSpPr bwMode="auto">
            <a:xfrm>
              <a:off x="0" y="10098"/>
              <a:ext cx="3072" cy="429"/>
              <a:chOff x="0" y="10098"/>
              <a:chExt cx="3072" cy="429"/>
            </a:xfrm>
          </p:grpSpPr>
          <p:sp>
            <p:nvSpPr>
              <p:cNvPr id="27702" name="Rectangle 86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03" name="Rectangle 87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28	</a:t>
                </a:r>
                <a:r>
                  <a:rPr lang="en-US" sz="1050" b="1">
                    <a:latin typeface="Courier New" pitchFamily="49" charset="0"/>
                  </a:rPr>
                  <a:t>   </a:t>
                </a:r>
                <a:r>
                  <a:rPr lang="en-US" sz="1050" b="1">
                    <a:solidFill>
                      <a:srgbClr val="33CC33"/>
                    </a:solidFill>
                    <a:latin typeface="Courier New" pitchFamily="49" charset="0"/>
                  </a:rPr>
                  <a:t>// array a passed call-by-reference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1" name="Group 88"/>
            <p:cNvGrpSpPr>
              <a:grpSpLocks/>
            </p:cNvGrpSpPr>
            <p:nvPr/>
          </p:nvGrpSpPr>
          <p:grpSpPr bwMode="auto">
            <a:xfrm>
              <a:off x="0" y="10472"/>
              <a:ext cx="3072" cy="429"/>
              <a:chOff x="0" y="10472"/>
              <a:chExt cx="3072" cy="429"/>
            </a:xfrm>
          </p:grpSpPr>
          <p:sp>
            <p:nvSpPr>
              <p:cNvPr id="27700" name="Rectangle 89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01" name="Rectangle 90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29	</a:t>
                </a:r>
                <a:r>
                  <a:rPr lang="en-US" sz="1050" b="1">
                    <a:latin typeface="Courier New" pitchFamily="49" charset="0"/>
                  </a:rPr>
                  <a:t>   modifyArray( a, arraySize ); 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648" name="Group 91"/>
            <p:cNvGrpSpPr>
              <a:grpSpLocks/>
            </p:cNvGrpSpPr>
            <p:nvPr/>
          </p:nvGrpSpPr>
          <p:grpSpPr bwMode="auto">
            <a:xfrm>
              <a:off x="0" y="10846"/>
              <a:ext cx="3072" cy="429"/>
              <a:chOff x="0" y="10846"/>
              <a:chExt cx="3072" cy="429"/>
            </a:xfrm>
          </p:grpSpPr>
          <p:sp>
            <p:nvSpPr>
              <p:cNvPr id="27698" name="Rectangle 92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699" name="Rectangle 93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30	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649" name="Group 94"/>
            <p:cNvGrpSpPr>
              <a:grpSpLocks/>
            </p:cNvGrpSpPr>
            <p:nvPr/>
          </p:nvGrpSpPr>
          <p:grpSpPr bwMode="auto">
            <a:xfrm>
              <a:off x="0" y="11220"/>
              <a:ext cx="3072" cy="429"/>
              <a:chOff x="0" y="11220"/>
              <a:chExt cx="3072" cy="429"/>
            </a:xfrm>
          </p:grpSpPr>
          <p:sp>
            <p:nvSpPr>
              <p:cNvPr id="27696" name="Rectangle 95"/>
              <p:cNvSpPr>
                <a:spLocks noChangeArrowheads="1"/>
              </p:cNvSpPr>
              <p:nvPr/>
            </p:nvSpPr>
            <p:spPr bwMode="auto">
              <a:xfrm>
                <a:off x="0" y="11220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697" name="Rectangle 96"/>
              <p:cNvSpPr>
                <a:spLocks noChangeArrowheads="1"/>
              </p:cNvSpPr>
              <p:nvPr/>
            </p:nvSpPr>
            <p:spPr bwMode="auto">
              <a:xfrm>
                <a:off x="0" y="1122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31	</a:t>
                </a:r>
                <a:r>
                  <a:rPr lang="en-US" sz="1050" b="1">
                    <a:latin typeface="Courier New" pitchFamily="49" charset="0"/>
                  </a:rPr>
                  <a:t>   cout &lt;&lt; "The values of the modified array are:\n";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27652" name="Group 101"/>
          <p:cNvGrpSpPr>
            <a:grpSpLocks/>
          </p:cNvGrpSpPr>
          <p:nvPr/>
        </p:nvGrpSpPr>
        <p:grpSpPr bwMode="auto">
          <a:xfrm>
            <a:off x="2286000" y="1447800"/>
            <a:ext cx="4419600" cy="1371600"/>
            <a:chOff x="1392" y="816"/>
            <a:chExt cx="2784" cy="864"/>
          </a:xfrm>
        </p:grpSpPr>
        <p:grpSp>
          <p:nvGrpSpPr>
            <p:cNvPr id="27653" name="Group 99"/>
            <p:cNvGrpSpPr>
              <a:grpSpLocks/>
            </p:cNvGrpSpPr>
            <p:nvPr/>
          </p:nvGrpSpPr>
          <p:grpSpPr bwMode="auto">
            <a:xfrm>
              <a:off x="1392" y="816"/>
              <a:ext cx="2784" cy="680"/>
              <a:chOff x="1296" y="480"/>
              <a:chExt cx="2784" cy="680"/>
            </a:xfrm>
          </p:grpSpPr>
          <p:sp>
            <p:nvSpPr>
              <p:cNvPr id="27663" name="Rectangle 97"/>
              <p:cNvSpPr>
                <a:spLocks noChangeArrowheads="1"/>
              </p:cNvSpPr>
              <p:nvPr/>
            </p:nvSpPr>
            <p:spPr bwMode="auto">
              <a:xfrm>
                <a:off x="2352" y="480"/>
                <a:ext cx="1728" cy="680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600">
                    <a:solidFill>
                      <a:schemeClr val="tx1"/>
                    </a:solidFill>
                  </a:rPr>
                  <a:t>Functions can modify entire arrays.  Individual array elements are not modified by default.</a:t>
                </a:r>
                <a:r>
                  <a:rPr lang="en-US" sz="1400">
                    <a:solidFill>
                      <a:schemeClr val="tx1"/>
                    </a:solidFill>
                  </a:rPr>
                  <a:t> </a:t>
                </a:r>
                <a:endParaRPr 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27664" name="Line 98"/>
              <p:cNvSpPr>
                <a:spLocks noChangeShapeType="1"/>
              </p:cNvSpPr>
              <p:nvPr/>
            </p:nvSpPr>
            <p:spPr bwMode="auto">
              <a:xfrm flipH="1">
                <a:off x="1296" y="624"/>
                <a:ext cx="1056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</p:grpSp>
        <p:sp>
          <p:nvSpPr>
            <p:cNvPr id="27662" name="Line 100"/>
            <p:cNvSpPr>
              <a:spLocks noChangeShapeType="1"/>
            </p:cNvSpPr>
            <p:nvPr/>
          </p:nvSpPr>
          <p:spPr bwMode="auto">
            <a:xfrm flipH="1">
              <a:off x="1680" y="1248"/>
              <a:ext cx="76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grpSp>
        <p:nvGrpSpPr>
          <p:cNvPr id="27654" name="Group 104"/>
          <p:cNvGrpSpPr>
            <a:grpSpLocks/>
          </p:cNvGrpSpPr>
          <p:nvPr/>
        </p:nvGrpSpPr>
        <p:grpSpPr bwMode="auto">
          <a:xfrm>
            <a:off x="2971800" y="2743200"/>
            <a:ext cx="3352800" cy="819150"/>
            <a:chOff x="1872" y="1728"/>
            <a:chExt cx="2112" cy="516"/>
          </a:xfrm>
        </p:grpSpPr>
        <p:sp>
          <p:nvSpPr>
            <p:cNvPr id="27659" name="Text Box 102"/>
            <p:cNvSpPr txBox="1">
              <a:spLocks noChangeArrowheads="1"/>
            </p:cNvSpPr>
            <p:nvPr/>
          </p:nvSpPr>
          <p:spPr bwMode="auto">
            <a:xfrm>
              <a:off x="2544" y="1872"/>
              <a:ext cx="1440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No parameter names in function prototype.</a:t>
              </a:r>
            </a:p>
          </p:txBody>
        </p:sp>
        <p:sp>
          <p:nvSpPr>
            <p:cNvPr id="27660" name="Line 103"/>
            <p:cNvSpPr>
              <a:spLocks noChangeShapeType="1"/>
            </p:cNvSpPr>
            <p:nvPr/>
          </p:nvSpPr>
          <p:spPr bwMode="auto">
            <a:xfrm flipH="1" flipV="1">
              <a:off x="1872" y="1728"/>
              <a:ext cx="67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grpSp>
        <p:nvGrpSpPr>
          <p:cNvPr id="27655" name="Group 108"/>
          <p:cNvGrpSpPr>
            <a:grpSpLocks/>
          </p:cNvGrpSpPr>
          <p:nvPr/>
        </p:nvGrpSpPr>
        <p:grpSpPr bwMode="auto">
          <a:xfrm>
            <a:off x="3733800" y="4724400"/>
            <a:ext cx="5105400" cy="1828800"/>
            <a:chOff x="2352" y="2976"/>
            <a:chExt cx="3216" cy="1152"/>
          </a:xfrm>
        </p:grpSpPr>
        <p:sp>
          <p:nvSpPr>
            <p:cNvPr id="27656" name="Line 106"/>
            <p:cNvSpPr>
              <a:spLocks noChangeShapeType="1"/>
            </p:cNvSpPr>
            <p:nvPr/>
          </p:nvSpPr>
          <p:spPr bwMode="auto">
            <a:xfrm flipH="1" flipV="1">
              <a:off x="2352" y="2976"/>
              <a:ext cx="38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  <p:sp>
          <p:nvSpPr>
            <p:cNvPr id="27657" name="Line 107"/>
            <p:cNvSpPr>
              <a:spLocks noChangeShapeType="1"/>
            </p:cNvSpPr>
            <p:nvPr/>
          </p:nvSpPr>
          <p:spPr bwMode="auto">
            <a:xfrm flipH="1">
              <a:off x="2352" y="3456"/>
              <a:ext cx="43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  <p:sp>
          <p:nvSpPr>
            <p:cNvPr id="27658" name="Rectangle 105"/>
            <p:cNvSpPr>
              <a:spLocks noChangeArrowheads="1"/>
            </p:cNvSpPr>
            <p:nvPr/>
          </p:nvSpPr>
          <p:spPr bwMode="auto">
            <a:xfrm>
              <a:off x="2688" y="3120"/>
              <a:ext cx="2880" cy="6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 dirty="0">
                  <a:latin typeface="Courier New" pitchFamily="49" charset="0"/>
                </a:rPr>
                <a:t>The values of the original array are:</a:t>
              </a:r>
            </a:p>
            <a:p>
              <a:r>
                <a:rPr lang="en-US" sz="1400" b="1" dirty="0">
                  <a:latin typeface="Courier New" pitchFamily="49" charset="0"/>
                </a:rPr>
                <a:t>  0  1  2  3  4</a:t>
              </a:r>
            </a:p>
            <a:p>
              <a:r>
                <a:rPr lang="en-US" sz="1400" b="1" dirty="0">
                  <a:latin typeface="Courier New" pitchFamily="49" charset="0"/>
                </a:rPr>
                <a:t>The values of the modified array are:</a:t>
              </a:r>
            </a:p>
            <a:p>
              <a:r>
                <a:rPr lang="en-US" sz="1400" b="1" dirty="0">
                  <a:latin typeface="Courier New" pitchFamily="49" charset="0"/>
                </a:rPr>
                <a:t>  0  2  4  6  8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E131396-C86B-45F0-85A2-7E3CCB000441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>
                <a:cs typeface="Times New Roman" pitchFamily="18" charset="0"/>
              </a:rPr>
              <a:t>2.1  Modify an element (call by value)</a:t>
            </a: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3.  Print changes.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/>
              <a:t>3.1 Function Definitions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6891006"/>
            <a:chOff x="0" y="0"/>
            <a:chExt cx="3072" cy="1127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428"/>
              <a:chOff x="0" y="0"/>
              <a:chExt cx="3072" cy="428"/>
            </a:xfrm>
          </p:grpSpPr>
          <p:sp>
            <p:nvSpPr>
              <p:cNvPr id="28773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74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32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428"/>
              <a:chOff x="0" y="374"/>
              <a:chExt cx="3072" cy="428"/>
            </a:xfrm>
          </p:grpSpPr>
          <p:sp>
            <p:nvSpPr>
              <p:cNvPr id="28771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72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33	</a:t>
                </a:r>
                <a:r>
                  <a:rPr lang="en-US" sz="1100" b="1">
                    <a:latin typeface="Courier New" pitchFamily="49" charset="0"/>
                  </a:rPr>
                  <a:t>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100" b="1">
                    <a:latin typeface="Courier New" pitchFamily="49" charset="0"/>
                  </a:rPr>
                  <a:t> ( i = 0; i &lt; arraySize; i++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428"/>
              <a:chOff x="0" y="748"/>
              <a:chExt cx="3072" cy="428"/>
            </a:xfrm>
          </p:grpSpPr>
          <p:sp>
            <p:nvSpPr>
              <p:cNvPr id="28769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70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34	</a:t>
                </a:r>
                <a:r>
                  <a:rPr lang="en-US" sz="1100" b="1">
                    <a:latin typeface="Courier New" pitchFamily="49" charset="0"/>
                  </a:rPr>
                  <a:t>      cout &lt;&lt; setw( 3 ) &lt;&lt; a[ i ];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428"/>
              <a:chOff x="0" y="1122"/>
              <a:chExt cx="3072" cy="428"/>
            </a:xfrm>
          </p:grpSpPr>
          <p:sp>
            <p:nvSpPr>
              <p:cNvPr id="28767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68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35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428"/>
              <a:chOff x="0" y="1496"/>
              <a:chExt cx="3072" cy="428"/>
            </a:xfrm>
          </p:grpSpPr>
          <p:sp>
            <p:nvSpPr>
              <p:cNvPr id="28765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66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36	</a:t>
                </a:r>
                <a:r>
                  <a:rPr lang="en-US" sz="1100" b="1">
                    <a:latin typeface="Courier New" pitchFamily="49" charset="0"/>
                  </a:rPr>
                  <a:t>   cout &lt;&lt; "\n\n\n"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428"/>
              <a:chOff x="0" y="1870"/>
              <a:chExt cx="3072" cy="428"/>
            </a:xfrm>
          </p:grpSpPr>
          <p:sp>
            <p:nvSpPr>
              <p:cNvPr id="28763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64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37	</a:t>
                </a:r>
                <a:r>
                  <a:rPr lang="en-US" sz="1100" b="1">
                    <a:latin typeface="Courier New" pitchFamily="49" charset="0"/>
                  </a:rPr>
                  <a:t>        &lt;&lt; "Effects of passing array element call-by-value:"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428"/>
              <a:chOff x="0" y="2244"/>
              <a:chExt cx="3072" cy="428"/>
            </a:xfrm>
          </p:grpSpPr>
          <p:sp>
            <p:nvSpPr>
              <p:cNvPr id="28761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62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38	</a:t>
                </a:r>
                <a:r>
                  <a:rPr lang="en-US" sz="1100" b="1">
                    <a:latin typeface="Courier New" pitchFamily="49" charset="0"/>
                  </a:rPr>
                  <a:t>        &lt;&lt; "\n\nThe value of a[3] is " &lt;&lt; a[ 3 ] &lt;&lt; '\n';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428"/>
              <a:chOff x="0" y="2618"/>
              <a:chExt cx="3072" cy="428"/>
            </a:xfrm>
          </p:grpSpPr>
          <p:sp>
            <p:nvSpPr>
              <p:cNvPr id="28759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60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39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428"/>
              <a:chOff x="0" y="2992"/>
              <a:chExt cx="3072" cy="428"/>
            </a:xfrm>
          </p:grpSpPr>
          <p:sp>
            <p:nvSpPr>
              <p:cNvPr id="28757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58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40	</a:t>
                </a:r>
                <a:r>
                  <a:rPr lang="en-US" sz="1100" b="1">
                    <a:latin typeface="Courier New" pitchFamily="49" charset="0"/>
                  </a:rPr>
                  <a:t>   modifyElement( a[ 3 ]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428"/>
              <a:chOff x="0" y="3366"/>
              <a:chExt cx="3072" cy="428"/>
            </a:xfrm>
          </p:grpSpPr>
          <p:sp>
            <p:nvSpPr>
              <p:cNvPr id="28755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56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41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428"/>
              <a:chOff x="0" y="3740"/>
              <a:chExt cx="3072" cy="428"/>
            </a:xfrm>
          </p:grpSpPr>
          <p:sp>
            <p:nvSpPr>
              <p:cNvPr id="28753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54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42	</a:t>
                </a:r>
                <a:r>
                  <a:rPr lang="en-US" sz="1100" b="1">
                    <a:latin typeface="Courier New" pitchFamily="49" charset="0"/>
                  </a:rPr>
                  <a:t>   cout &lt;&lt; "The value of a[3] is " &lt;&lt; a[ 3 ]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14"/>
              <a:ext cx="3072" cy="428"/>
              <a:chOff x="0" y="4114"/>
              <a:chExt cx="3072" cy="428"/>
            </a:xfrm>
          </p:grpSpPr>
          <p:sp>
            <p:nvSpPr>
              <p:cNvPr id="28751" name="Rectangle 38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52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43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488"/>
              <a:ext cx="3072" cy="428"/>
              <a:chOff x="0" y="4488"/>
              <a:chExt cx="3072" cy="428"/>
            </a:xfrm>
          </p:grpSpPr>
          <p:sp>
            <p:nvSpPr>
              <p:cNvPr id="28749" name="Rectangle 4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50" name="Rectangle 42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44	</a:t>
                </a:r>
                <a:r>
                  <a:rPr lang="en-US" sz="1100" b="1">
                    <a:latin typeface="Courier New" pitchFamily="49" charset="0"/>
                  </a:rPr>
                  <a:t>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100" b="1">
                    <a:latin typeface="Courier New" pitchFamily="49" charset="0"/>
                  </a:rPr>
                  <a:t>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62"/>
              <a:ext cx="3072" cy="428"/>
              <a:chOff x="0" y="4862"/>
              <a:chExt cx="3072" cy="428"/>
            </a:xfrm>
          </p:grpSpPr>
          <p:sp>
            <p:nvSpPr>
              <p:cNvPr id="28747" name="Rectangle 44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48" name="Rectangle 4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45	</a:t>
                </a:r>
                <a:r>
                  <a:rPr lang="en-US" sz="11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36"/>
              <a:ext cx="3072" cy="428"/>
              <a:chOff x="0" y="5236"/>
              <a:chExt cx="3072" cy="428"/>
            </a:xfrm>
          </p:grpSpPr>
          <p:sp>
            <p:nvSpPr>
              <p:cNvPr id="28745" name="Rectangle 4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46" name="Rectangle 4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46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10"/>
              <a:ext cx="3072" cy="428"/>
              <a:chOff x="0" y="5610"/>
              <a:chExt cx="3072" cy="428"/>
            </a:xfrm>
          </p:grpSpPr>
          <p:sp>
            <p:nvSpPr>
              <p:cNvPr id="28743" name="Rectangle 50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44" name="Rectangle 5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47	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In function modifyArray, "b" points to the original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5984"/>
              <a:ext cx="3072" cy="428"/>
              <a:chOff x="0" y="5984"/>
              <a:chExt cx="3072" cy="428"/>
            </a:xfrm>
          </p:grpSpPr>
          <p:sp>
            <p:nvSpPr>
              <p:cNvPr id="28741" name="Rectangle 53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42" name="Rectangle 54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48	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array "a" in memory.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58"/>
              <a:ext cx="3072" cy="428"/>
              <a:chOff x="0" y="6358"/>
              <a:chExt cx="3072" cy="428"/>
            </a:xfrm>
          </p:grpSpPr>
          <p:sp>
            <p:nvSpPr>
              <p:cNvPr id="28739" name="Rectangle 5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40" name="Rectangle 57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49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100" b="1">
                    <a:latin typeface="Courier New" pitchFamily="49" charset="0"/>
                  </a:rPr>
                  <a:t> modifyArray(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b[],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sizeOfArray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32"/>
              <a:ext cx="3072" cy="428"/>
              <a:chOff x="0" y="6732"/>
              <a:chExt cx="3072" cy="428"/>
            </a:xfrm>
          </p:grpSpPr>
          <p:sp>
            <p:nvSpPr>
              <p:cNvPr id="28737" name="Rectangle 59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38" name="Rectangle 60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50	</a:t>
                </a:r>
                <a:r>
                  <a:rPr lang="en-US" sz="11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06"/>
              <a:ext cx="3072" cy="428"/>
              <a:chOff x="0" y="7106"/>
              <a:chExt cx="3072" cy="428"/>
            </a:xfrm>
          </p:grpSpPr>
          <p:sp>
            <p:nvSpPr>
              <p:cNvPr id="28735" name="Rectangle 62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36" name="Rectangle 63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 dirty="0">
                    <a:solidFill>
                      <a:srgbClr val="4D8DFF"/>
                    </a:solidFill>
                    <a:latin typeface="Courier New" pitchFamily="49" charset="0"/>
                  </a:rPr>
                  <a:t>	51	</a:t>
                </a:r>
                <a:r>
                  <a:rPr lang="en-US" sz="1100" b="1" dirty="0">
                    <a:latin typeface="Courier New" pitchFamily="49" charset="0"/>
                  </a:rPr>
                  <a:t>   </a:t>
                </a:r>
                <a:r>
                  <a:rPr lang="en-US" sz="1100" b="1" dirty="0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100" b="1" dirty="0">
                    <a:latin typeface="Courier New" pitchFamily="49" charset="0"/>
                  </a:rPr>
                  <a:t> ( </a:t>
                </a:r>
                <a:r>
                  <a:rPr lang="en-US" sz="1100" b="1" dirty="0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 dirty="0">
                    <a:latin typeface="Courier New" pitchFamily="49" charset="0"/>
                  </a:rPr>
                  <a:t> j = 0; j &lt; </a:t>
                </a:r>
                <a:r>
                  <a:rPr lang="en-US" sz="1100" b="1" dirty="0" err="1">
                    <a:latin typeface="Courier New" pitchFamily="49" charset="0"/>
                  </a:rPr>
                  <a:t>sizeOfArray</a:t>
                </a:r>
                <a:r>
                  <a:rPr lang="en-US" sz="1100" b="1" dirty="0">
                    <a:latin typeface="Courier New" pitchFamily="49" charset="0"/>
                  </a:rPr>
                  <a:t>; j++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0" y="7480"/>
              <a:ext cx="3072" cy="428"/>
              <a:chOff x="0" y="7480"/>
              <a:chExt cx="3072" cy="428"/>
            </a:xfrm>
          </p:grpSpPr>
          <p:sp>
            <p:nvSpPr>
              <p:cNvPr id="28733" name="Rectangle 65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34" name="Rectangle 66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52	</a:t>
                </a:r>
                <a:r>
                  <a:rPr lang="en-US" sz="1100" b="1">
                    <a:latin typeface="Courier New" pitchFamily="49" charset="0"/>
                  </a:rPr>
                  <a:t>      b[ j ] *= 2;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0" y="7854"/>
              <a:ext cx="3072" cy="428"/>
              <a:chOff x="0" y="7854"/>
              <a:chExt cx="3072" cy="428"/>
            </a:xfrm>
          </p:grpSpPr>
          <p:sp>
            <p:nvSpPr>
              <p:cNvPr id="28731" name="Rectangle 68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32" name="Rectangle 69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53	</a:t>
                </a:r>
                <a:r>
                  <a:rPr lang="en-US" sz="11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0" y="8228"/>
              <a:ext cx="3072" cy="428"/>
              <a:chOff x="0" y="8228"/>
              <a:chExt cx="3072" cy="428"/>
            </a:xfrm>
          </p:grpSpPr>
          <p:sp>
            <p:nvSpPr>
              <p:cNvPr id="28729" name="Rectangle 71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30" name="Rectangle 72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54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73"/>
            <p:cNvGrpSpPr>
              <a:grpSpLocks/>
            </p:cNvGrpSpPr>
            <p:nvPr/>
          </p:nvGrpSpPr>
          <p:grpSpPr bwMode="auto">
            <a:xfrm>
              <a:off x="0" y="8602"/>
              <a:ext cx="3072" cy="428"/>
              <a:chOff x="0" y="8602"/>
              <a:chExt cx="3072" cy="428"/>
            </a:xfrm>
          </p:grpSpPr>
          <p:sp>
            <p:nvSpPr>
              <p:cNvPr id="28727" name="Rectangle 74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28" name="Rectangle 75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55	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In function modifyElement, "e" is a local copy of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76"/>
            <p:cNvGrpSpPr>
              <a:grpSpLocks/>
            </p:cNvGrpSpPr>
            <p:nvPr/>
          </p:nvGrpSpPr>
          <p:grpSpPr bwMode="auto">
            <a:xfrm>
              <a:off x="0" y="8976"/>
              <a:ext cx="3072" cy="428"/>
              <a:chOff x="0" y="8976"/>
              <a:chExt cx="3072" cy="428"/>
            </a:xfrm>
          </p:grpSpPr>
          <p:sp>
            <p:nvSpPr>
              <p:cNvPr id="28725" name="Rectangle 77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26" name="Rectangle 78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56	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array element a[ 3 ] passed from main.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79"/>
            <p:cNvGrpSpPr>
              <a:grpSpLocks/>
            </p:cNvGrpSpPr>
            <p:nvPr/>
          </p:nvGrpSpPr>
          <p:grpSpPr bwMode="auto">
            <a:xfrm>
              <a:off x="0" y="9350"/>
              <a:ext cx="3072" cy="428"/>
              <a:chOff x="0" y="9350"/>
              <a:chExt cx="3072" cy="428"/>
            </a:xfrm>
          </p:grpSpPr>
          <p:sp>
            <p:nvSpPr>
              <p:cNvPr id="28723" name="Rectangle 80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24" name="Rectangle 81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57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100" b="1">
                    <a:latin typeface="Courier New" pitchFamily="49" charset="0"/>
                  </a:rPr>
                  <a:t> modifyElement(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e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9" name="Group 82"/>
            <p:cNvGrpSpPr>
              <a:grpSpLocks/>
            </p:cNvGrpSpPr>
            <p:nvPr/>
          </p:nvGrpSpPr>
          <p:grpSpPr bwMode="auto">
            <a:xfrm>
              <a:off x="0" y="9724"/>
              <a:ext cx="3072" cy="428"/>
              <a:chOff x="0" y="9724"/>
              <a:chExt cx="3072" cy="428"/>
            </a:xfrm>
          </p:grpSpPr>
          <p:sp>
            <p:nvSpPr>
              <p:cNvPr id="28721" name="Rectangle 83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22" name="Rectangle 84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58	</a:t>
                </a:r>
                <a:r>
                  <a:rPr lang="en-US" sz="11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0" name="Group 85"/>
            <p:cNvGrpSpPr>
              <a:grpSpLocks/>
            </p:cNvGrpSpPr>
            <p:nvPr/>
          </p:nvGrpSpPr>
          <p:grpSpPr bwMode="auto">
            <a:xfrm>
              <a:off x="0" y="10098"/>
              <a:ext cx="3072" cy="428"/>
              <a:chOff x="0" y="10098"/>
              <a:chExt cx="3072" cy="428"/>
            </a:xfrm>
          </p:grpSpPr>
          <p:sp>
            <p:nvSpPr>
              <p:cNvPr id="28719" name="Rectangle 86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20" name="Rectangle 87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59	</a:t>
                </a:r>
                <a:r>
                  <a:rPr lang="en-US" sz="1100" b="1">
                    <a:latin typeface="Courier New" pitchFamily="49" charset="0"/>
                  </a:rPr>
                  <a:t>   cout &lt;&lt; "Value in modifyElement is "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1" name="Group 88"/>
            <p:cNvGrpSpPr>
              <a:grpSpLocks/>
            </p:cNvGrpSpPr>
            <p:nvPr/>
          </p:nvGrpSpPr>
          <p:grpSpPr bwMode="auto">
            <a:xfrm>
              <a:off x="0" y="10472"/>
              <a:ext cx="3072" cy="428"/>
              <a:chOff x="0" y="10472"/>
              <a:chExt cx="3072" cy="428"/>
            </a:xfrm>
          </p:grpSpPr>
          <p:sp>
            <p:nvSpPr>
              <p:cNvPr id="28717" name="Rectangle 89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18" name="Rectangle 90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60	</a:t>
                </a:r>
                <a:r>
                  <a:rPr lang="en-US" sz="1100" b="1">
                    <a:latin typeface="Courier New" pitchFamily="49" charset="0"/>
                  </a:rPr>
                  <a:t>        &lt;&lt; ( e *= 2 )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672" name="Group 91"/>
            <p:cNvGrpSpPr>
              <a:grpSpLocks/>
            </p:cNvGrpSpPr>
            <p:nvPr/>
          </p:nvGrpSpPr>
          <p:grpSpPr bwMode="auto">
            <a:xfrm>
              <a:off x="0" y="10846"/>
              <a:ext cx="3072" cy="428"/>
              <a:chOff x="0" y="10846"/>
              <a:chExt cx="3072" cy="428"/>
            </a:xfrm>
          </p:grpSpPr>
          <p:sp>
            <p:nvSpPr>
              <p:cNvPr id="28715" name="Rectangle 92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16" name="Rectangle 93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61	</a:t>
                </a:r>
                <a:r>
                  <a:rPr lang="en-US" sz="11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28673" name="Group 96"/>
          <p:cNvGrpSpPr>
            <a:grpSpLocks/>
          </p:cNvGrpSpPr>
          <p:nvPr/>
        </p:nvGrpSpPr>
        <p:grpSpPr bwMode="auto">
          <a:xfrm>
            <a:off x="3733800" y="2514600"/>
            <a:ext cx="4800600" cy="1295400"/>
            <a:chOff x="2352" y="1584"/>
            <a:chExt cx="3024" cy="816"/>
          </a:xfrm>
        </p:grpSpPr>
        <p:sp>
          <p:nvSpPr>
            <p:cNvPr id="28683" name="Line 95"/>
            <p:cNvSpPr>
              <a:spLocks noChangeShapeType="1"/>
            </p:cNvSpPr>
            <p:nvPr/>
          </p:nvSpPr>
          <p:spPr bwMode="auto">
            <a:xfrm flipH="1">
              <a:off x="2352" y="1824"/>
              <a:ext cx="76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  <p:sp>
          <p:nvSpPr>
            <p:cNvPr id="28684" name="Text Box 94"/>
            <p:cNvSpPr txBox="1">
              <a:spLocks noChangeArrowheads="1"/>
            </p:cNvSpPr>
            <p:nvPr/>
          </p:nvSpPr>
          <p:spPr bwMode="auto">
            <a:xfrm>
              <a:off x="3024" y="1584"/>
              <a:ext cx="2352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Parameter names required in function definition</a:t>
              </a:r>
            </a:p>
          </p:txBody>
        </p:sp>
      </p:grpSp>
      <p:grpSp>
        <p:nvGrpSpPr>
          <p:cNvPr id="28676" name="Group 101"/>
          <p:cNvGrpSpPr>
            <a:grpSpLocks/>
          </p:cNvGrpSpPr>
          <p:nvPr/>
        </p:nvGrpSpPr>
        <p:grpSpPr bwMode="auto">
          <a:xfrm>
            <a:off x="3810000" y="1676400"/>
            <a:ext cx="5105400" cy="4419600"/>
            <a:chOff x="2400" y="1056"/>
            <a:chExt cx="3216" cy="2784"/>
          </a:xfrm>
        </p:grpSpPr>
        <p:grpSp>
          <p:nvGrpSpPr>
            <p:cNvPr id="28677" name="Group 99"/>
            <p:cNvGrpSpPr>
              <a:grpSpLocks/>
            </p:cNvGrpSpPr>
            <p:nvPr/>
          </p:nvGrpSpPr>
          <p:grpSpPr bwMode="auto">
            <a:xfrm>
              <a:off x="2496" y="1056"/>
              <a:ext cx="3120" cy="2409"/>
              <a:chOff x="2496" y="1056"/>
              <a:chExt cx="3120" cy="2409"/>
            </a:xfrm>
          </p:grpSpPr>
          <p:sp>
            <p:nvSpPr>
              <p:cNvPr id="28681" name="Rectangle 97"/>
              <p:cNvSpPr>
                <a:spLocks noChangeArrowheads="1"/>
              </p:cNvSpPr>
              <p:nvPr/>
            </p:nvSpPr>
            <p:spPr bwMode="auto">
              <a:xfrm>
                <a:off x="2736" y="2593"/>
                <a:ext cx="2880" cy="872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b="1" dirty="0">
                    <a:latin typeface="Courier New" pitchFamily="49" charset="0"/>
                  </a:rPr>
                  <a:t>Effects of passing array element call-by-value:</a:t>
                </a:r>
              </a:p>
              <a:p>
                <a:r>
                  <a:rPr lang="en-US" sz="1400" b="1" dirty="0">
                    <a:solidFill>
                      <a:schemeClr val="tx1"/>
                    </a:solidFill>
                    <a:latin typeface="Courier New" pitchFamily="49" charset="0"/>
                  </a:rPr>
                  <a:t> </a:t>
                </a:r>
                <a:endParaRPr lang="en-US" sz="1400" b="1" dirty="0">
                  <a:latin typeface="Courier New" pitchFamily="49" charset="0"/>
                </a:endParaRPr>
              </a:p>
              <a:p>
                <a:r>
                  <a:rPr lang="en-US" sz="1400" b="1" dirty="0">
                    <a:latin typeface="Courier New" pitchFamily="49" charset="0"/>
                  </a:rPr>
                  <a:t>The value of a[3] is 6</a:t>
                </a:r>
              </a:p>
              <a:p>
                <a:r>
                  <a:rPr lang="en-US" sz="1400" b="1" dirty="0">
                    <a:latin typeface="Courier New" pitchFamily="49" charset="0"/>
                  </a:rPr>
                  <a:t>Value in </a:t>
                </a:r>
                <a:r>
                  <a:rPr lang="en-US" sz="1400" b="1" dirty="0" err="1">
                    <a:latin typeface="Courier New" pitchFamily="49" charset="0"/>
                  </a:rPr>
                  <a:t>modifyElement</a:t>
                </a:r>
                <a:r>
                  <a:rPr lang="en-US" sz="1400" b="1" dirty="0">
                    <a:latin typeface="Courier New" pitchFamily="49" charset="0"/>
                  </a:rPr>
                  <a:t> is 12</a:t>
                </a:r>
              </a:p>
              <a:p>
                <a:r>
                  <a:rPr lang="en-US" sz="1400" b="1" dirty="0">
                    <a:latin typeface="Courier New" pitchFamily="49" charset="0"/>
                  </a:rPr>
                  <a:t>The value of a[3] is 6</a:t>
                </a:r>
              </a:p>
            </p:txBody>
          </p:sp>
          <p:sp>
            <p:nvSpPr>
              <p:cNvPr id="28682" name="Line 98"/>
              <p:cNvSpPr>
                <a:spLocks noChangeShapeType="1"/>
              </p:cNvSpPr>
              <p:nvPr/>
            </p:nvSpPr>
            <p:spPr bwMode="auto">
              <a:xfrm flipH="1" flipV="1">
                <a:off x="2496" y="1056"/>
                <a:ext cx="864" cy="15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</p:grpSp>
        <p:sp>
          <p:nvSpPr>
            <p:cNvPr id="28680" name="Line 100"/>
            <p:cNvSpPr>
              <a:spLocks noChangeShapeType="1"/>
            </p:cNvSpPr>
            <p:nvPr/>
          </p:nvSpPr>
          <p:spPr bwMode="auto">
            <a:xfrm flipH="1">
              <a:off x="2400" y="3504"/>
              <a:ext cx="52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2A7B4EE-37DB-410B-A322-2ADA18AE4019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/>
              <a:t>Program Output</a:t>
            </a: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0" y="0"/>
            <a:ext cx="6781800" cy="4062651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600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600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Effects of passing entire array call-by-reference: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6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The values of the original array are: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0  1  2  3  4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The values of the modified array are: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0  2  4  6  8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6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6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Effects of passing array element call-by-value: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6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The value of a[3] is 6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Value in </a:t>
            </a:r>
            <a:r>
              <a:rPr lang="en-US" sz="1600" b="1" dirty="0" err="1">
                <a:latin typeface="Courier New" pitchFamily="49" charset="0"/>
              </a:rPr>
              <a:t>modifyElement</a:t>
            </a:r>
            <a:r>
              <a:rPr lang="en-US" sz="1600" b="1" dirty="0">
                <a:latin typeface="Courier New" pitchFamily="49" charset="0"/>
              </a:rPr>
              <a:t> is 12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The value of a[3] is 6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600" b="1" dirty="0">
              <a:solidFill>
                <a:schemeClr val="tx1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642942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200" dirty="0" smtClean="0"/>
              <a:t>9. Sorting Arrays</a:t>
            </a:r>
            <a:endParaRPr lang="en-US" sz="3200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14422"/>
            <a:ext cx="7600976" cy="5262578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Sorting data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 Important computing application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 Virtually every organization must sort some data </a:t>
            </a:r>
          </a:p>
          <a:p>
            <a:pPr lvl="2" algn="l" rtl="0" eaLnBrk="1" hangingPunct="1"/>
            <a:r>
              <a:rPr lang="en-US" sz="2000" dirty="0" smtClean="0"/>
              <a:t>- Massive amounts must be sorted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Bubble sort (sinking sort)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 Several passes through the array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 Successive pairs of elements are compared </a:t>
            </a:r>
          </a:p>
          <a:p>
            <a:pPr lvl="2" algn="l" rtl="0" eaLnBrk="1" hangingPunct="1"/>
            <a:r>
              <a:rPr lang="en-US" sz="2000" dirty="0" smtClean="0"/>
              <a:t>- If increasing order (or identical), no change</a:t>
            </a:r>
          </a:p>
          <a:p>
            <a:pPr lvl="2" algn="l" rtl="0" eaLnBrk="1" hangingPunct="1"/>
            <a:r>
              <a:rPr lang="en-US" sz="2000" dirty="0" smtClean="0"/>
              <a:t>- If decreasing order, elements exchanged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 Repeat these steps for every element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642942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200" dirty="0" smtClean="0"/>
              <a:t>9. Sorting Arrays</a:t>
            </a:r>
            <a:endParaRPr lang="en-US" sz="3200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57298"/>
            <a:ext cx="7315224" cy="5119702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 smtClean="0"/>
              <a:t> Example: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800" dirty="0" smtClean="0"/>
              <a:t> Original:   3  4  2  6  7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800" dirty="0" smtClean="0"/>
              <a:t> Pass 1:      3  2  4  6  7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800" dirty="0" smtClean="0"/>
              <a:t> Pass 2:      2  3  4  6  7  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800" dirty="0" smtClean="0"/>
              <a:t> Small elements "bubble" to the top</a:t>
            </a:r>
          </a:p>
          <a:p>
            <a:pPr algn="l" rtl="0"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dirty="0" smtClean="0"/>
              <a:t>2.  Arrays	</a:t>
            </a:r>
            <a:endParaRPr lang="en-US" sz="36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066800"/>
            <a:ext cx="7924800" cy="541020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400" dirty="0" smtClean="0"/>
              <a:t>Array</a:t>
            </a:r>
            <a:endParaRPr lang="en-US" sz="2000" dirty="0" smtClean="0"/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 Consecutive group of memory locations 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 Same name and type</a:t>
            </a: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 To refer to an element, specify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 Array name and position number</a:t>
            </a: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 Format: </a:t>
            </a:r>
            <a:r>
              <a:rPr lang="en-US" sz="2400" i="1" dirty="0" err="1" smtClean="0"/>
              <a:t>arrayname</a:t>
            </a:r>
            <a:r>
              <a:rPr lang="en-US" sz="2400" i="1" dirty="0" smtClean="0"/>
              <a:t>[ position number ]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 First element at position 0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b="1" dirty="0" smtClean="0">
                <a:latin typeface="Courier New" pitchFamily="49" charset="0"/>
              </a:rPr>
              <a:t> n</a:t>
            </a:r>
            <a:r>
              <a:rPr lang="en-US" sz="2000" dirty="0" smtClean="0"/>
              <a:t> element array </a:t>
            </a:r>
            <a:r>
              <a:rPr lang="en-US" sz="2000" b="1" dirty="0" smtClean="0">
                <a:latin typeface="Courier New" pitchFamily="49" charset="0"/>
              </a:rPr>
              <a:t>c</a:t>
            </a:r>
            <a:r>
              <a:rPr lang="en-US" sz="2000" dirty="0" smtClean="0"/>
              <a:t>: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c[ 0 ]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</a:rPr>
              <a:t>c[ 1 ]</a:t>
            </a:r>
            <a:r>
              <a:rPr lang="en-US" sz="2000" dirty="0" smtClean="0"/>
              <a:t>…</a:t>
            </a:r>
            <a:r>
              <a:rPr lang="en-US" sz="2000" b="1" dirty="0" smtClean="0">
                <a:latin typeface="Courier New" pitchFamily="49" charset="0"/>
              </a:rPr>
              <a:t>c[ n - 1 ]</a:t>
            </a: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 Array elements are like normal variables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c[ 0 ] =  3;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2000" b="1" dirty="0" err="1" smtClean="0">
                <a:latin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</a:rPr>
              <a:t> &lt;&lt; c[ 0 ];</a:t>
            </a: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 Performing operations in subscript.  If  </a:t>
            </a:r>
            <a:r>
              <a:rPr lang="en-US" sz="2400" b="1" dirty="0" smtClean="0">
                <a:latin typeface="Courier New" pitchFamily="49" charset="0"/>
              </a:rPr>
              <a:t>x = 3</a:t>
            </a:r>
            <a:r>
              <a:rPr lang="en-US" sz="2400" dirty="0" smtClean="0"/>
              <a:t>,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c[ 5 – 2 ] == c[ 3 ] == c[ x 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142852"/>
            <a:ext cx="8077200" cy="1143008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dirty="0" smtClean="0"/>
              <a:t>10. Case Study: Computing Mean, Median and Mode Using Arrays</a:t>
            </a:r>
            <a:endParaRPr lang="en-US" sz="36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43050"/>
            <a:ext cx="6886596" cy="4357718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b="1" dirty="0" smtClean="0"/>
              <a:t> Mean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Average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800" b="1" dirty="0" smtClean="0"/>
              <a:t> Median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Number in middle of sorted list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1, 2, 3, 4, 5  (3 is median)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800" b="1" dirty="0" smtClean="0"/>
              <a:t> Mode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Number that occurs most often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1, 1, 1, 2, 3, 3, 4, 5 (1 is mode)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D02DD9C-40D9-49C7-B409-B939B58E3C87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>
                <a:cs typeface="Times New Roman" pitchFamily="18" charset="0"/>
              </a:rPr>
              <a:t>1.  Function prototypes</a:t>
            </a: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1.1  Initialize array</a:t>
            </a: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2.  Call functions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mean</a:t>
            </a:r>
            <a:r>
              <a:rPr lang="en-US" sz="1600" smtClean="0">
                <a:cs typeface="Times New Roman" pitchFamily="18" charset="0"/>
              </a:rPr>
              <a:t>,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median</a:t>
            </a:r>
            <a:r>
              <a:rPr lang="en-US" sz="1600" smtClean="0">
                <a:cs typeface="Times New Roman" pitchFamily="18" charset="0"/>
              </a:rPr>
              <a:t>, and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mode</a:t>
            </a:r>
            <a:endParaRPr lang="en-US" sz="1600" smtClean="0">
              <a:cs typeface="Times New Roman" pitchFamily="18" charset="0"/>
            </a:endParaRP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0" y="-6610350"/>
            <a:ext cx="91440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0"/>
              </a:spcBef>
            </a:pPr>
            <a:r>
              <a:rPr lang="en-US" sz="200">
                <a:solidFill>
                  <a:srgbClr val="FFFFFF"/>
                </a:solidFill>
                <a:latin typeface="Times" pitchFamily="18" charset="0"/>
              </a:rPr>
              <a:t> </a:t>
            </a:r>
            <a:endParaRPr lang="en-US" sz="200">
              <a:latin typeface="Times" pitchFamily="18" charset="0"/>
            </a:endParaRPr>
          </a:p>
          <a:p>
            <a:pPr>
              <a:spcBef>
                <a:spcPct val="0"/>
              </a:spcBef>
            </a:pPr>
            <a:endParaRPr lang="en-US" sz="2400">
              <a:solidFill>
                <a:schemeClr val="tx1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6781800" cy="6904120"/>
            <a:chOff x="0" y="307"/>
            <a:chExt cx="3072" cy="1242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307"/>
              <a:ext cx="3072" cy="457"/>
              <a:chOff x="0" y="307"/>
              <a:chExt cx="3072" cy="457"/>
            </a:xfrm>
          </p:grpSpPr>
          <p:sp>
            <p:nvSpPr>
              <p:cNvPr id="33895" name="Rectangle 6"/>
              <p:cNvSpPr>
                <a:spLocks noChangeArrowheads="1"/>
              </p:cNvSpPr>
              <p:nvPr/>
            </p:nvSpPr>
            <p:spPr bwMode="auto">
              <a:xfrm>
                <a:off x="0" y="307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96" name="Rectangle 7"/>
              <p:cNvSpPr>
                <a:spLocks noChangeArrowheads="1"/>
              </p:cNvSpPr>
              <p:nvPr/>
            </p:nvSpPr>
            <p:spPr bwMode="auto">
              <a:xfrm>
                <a:off x="0" y="30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sz="1050" b="1">
                    <a:solidFill>
                      <a:srgbClr val="33CC33"/>
                    </a:solidFill>
                    <a:latin typeface="Courier New" pitchFamily="49" charset="0"/>
                  </a:rPr>
                  <a:t>// Fig. 4.17: fig04_17.cpp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0" y="681"/>
              <a:ext cx="3072" cy="457"/>
              <a:chOff x="0" y="681"/>
              <a:chExt cx="3072" cy="457"/>
            </a:xfrm>
          </p:grpSpPr>
          <p:sp>
            <p:nvSpPr>
              <p:cNvPr id="33893" name="Rectangle 9"/>
              <p:cNvSpPr>
                <a:spLocks noChangeArrowheads="1"/>
              </p:cNvSpPr>
              <p:nvPr/>
            </p:nvSpPr>
            <p:spPr bwMode="auto">
              <a:xfrm>
                <a:off x="0" y="681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94" name="Rectangle 10"/>
              <p:cNvSpPr>
                <a:spLocks noChangeArrowheads="1"/>
              </p:cNvSpPr>
              <p:nvPr/>
            </p:nvSpPr>
            <p:spPr bwMode="auto">
              <a:xfrm>
                <a:off x="0" y="68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sz="1050" b="1">
                    <a:solidFill>
                      <a:srgbClr val="33CC33"/>
                    </a:solidFill>
                    <a:latin typeface="Courier New" pitchFamily="49" charset="0"/>
                  </a:rPr>
                  <a:t>// This program introduces the topic of survey data analysis.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0" y="1055"/>
              <a:ext cx="3072" cy="457"/>
              <a:chOff x="0" y="1055"/>
              <a:chExt cx="3072" cy="457"/>
            </a:xfrm>
          </p:grpSpPr>
          <p:sp>
            <p:nvSpPr>
              <p:cNvPr id="33891" name="Rectangle 12"/>
              <p:cNvSpPr>
                <a:spLocks noChangeArrowheads="1"/>
              </p:cNvSpPr>
              <p:nvPr/>
            </p:nvSpPr>
            <p:spPr bwMode="auto">
              <a:xfrm>
                <a:off x="0" y="1055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92" name="Rectangle 13"/>
              <p:cNvSpPr>
                <a:spLocks noChangeArrowheads="1"/>
              </p:cNvSpPr>
              <p:nvPr/>
            </p:nvSpPr>
            <p:spPr bwMode="auto">
              <a:xfrm>
                <a:off x="0" y="105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sz="1050" b="1">
                    <a:solidFill>
                      <a:srgbClr val="33CC33"/>
                    </a:solidFill>
                    <a:latin typeface="Courier New" pitchFamily="49" charset="0"/>
                  </a:rPr>
                  <a:t>// It computes the mean, median, and mode of the data.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0" y="1429"/>
              <a:ext cx="3072" cy="457"/>
              <a:chOff x="0" y="1429"/>
              <a:chExt cx="3072" cy="457"/>
            </a:xfrm>
          </p:grpSpPr>
          <p:sp>
            <p:nvSpPr>
              <p:cNvPr id="33889" name="Rectangle 15"/>
              <p:cNvSpPr>
                <a:spLocks noChangeArrowheads="1"/>
              </p:cNvSpPr>
              <p:nvPr/>
            </p:nvSpPr>
            <p:spPr bwMode="auto">
              <a:xfrm>
                <a:off x="0" y="1429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90" name="Rectangle 16"/>
              <p:cNvSpPr>
                <a:spLocks noChangeArrowheads="1"/>
              </p:cNvSpPr>
              <p:nvPr/>
            </p:nvSpPr>
            <p:spPr bwMode="auto">
              <a:xfrm>
                <a:off x="0" y="142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sz="1050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0" y="1803"/>
              <a:ext cx="3072" cy="457"/>
              <a:chOff x="0" y="1803"/>
              <a:chExt cx="3072" cy="457"/>
            </a:xfrm>
          </p:grpSpPr>
          <p:sp>
            <p:nvSpPr>
              <p:cNvPr id="33887" name="Rectangle 18"/>
              <p:cNvSpPr>
                <a:spLocks noChangeArrowheads="1"/>
              </p:cNvSpPr>
              <p:nvPr/>
            </p:nvSpPr>
            <p:spPr bwMode="auto">
              <a:xfrm>
                <a:off x="0" y="1803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88" name="Rectangle 19"/>
              <p:cNvSpPr>
                <a:spLocks noChangeArrowheads="1"/>
              </p:cNvSpPr>
              <p:nvPr/>
            </p:nvSpPr>
            <p:spPr bwMode="auto">
              <a:xfrm>
                <a:off x="0" y="180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20"/>
            <p:cNvGrpSpPr>
              <a:grpSpLocks/>
            </p:cNvGrpSpPr>
            <p:nvPr/>
          </p:nvGrpSpPr>
          <p:grpSpPr bwMode="auto">
            <a:xfrm>
              <a:off x="0" y="2177"/>
              <a:ext cx="3072" cy="457"/>
              <a:chOff x="0" y="2177"/>
              <a:chExt cx="3072" cy="457"/>
            </a:xfrm>
          </p:grpSpPr>
          <p:sp>
            <p:nvSpPr>
              <p:cNvPr id="33885" name="Rectangle 21"/>
              <p:cNvSpPr>
                <a:spLocks noChangeArrowheads="1"/>
              </p:cNvSpPr>
              <p:nvPr/>
            </p:nvSpPr>
            <p:spPr bwMode="auto">
              <a:xfrm>
                <a:off x="0" y="2177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86" name="Rectangle 22"/>
              <p:cNvSpPr>
                <a:spLocks noChangeArrowheads="1"/>
              </p:cNvSpPr>
              <p:nvPr/>
            </p:nvSpPr>
            <p:spPr bwMode="auto">
              <a:xfrm>
                <a:off x="0" y="217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050" b="1">
                    <a:latin typeface="Courier New" pitchFamily="49" charset="0"/>
                  </a:rPr>
                  <a:t> std::cout;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3"/>
            <p:cNvGrpSpPr>
              <a:grpSpLocks/>
            </p:cNvGrpSpPr>
            <p:nvPr/>
          </p:nvGrpSpPr>
          <p:grpSpPr bwMode="auto">
            <a:xfrm>
              <a:off x="0" y="2551"/>
              <a:ext cx="3072" cy="457"/>
              <a:chOff x="0" y="2551"/>
              <a:chExt cx="3072" cy="457"/>
            </a:xfrm>
          </p:grpSpPr>
          <p:sp>
            <p:nvSpPr>
              <p:cNvPr id="33883" name="Rectangle 24"/>
              <p:cNvSpPr>
                <a:spLocks noChangeArrowheads="1"/>
              </p:cNvSpPr>
              <p:nvPr/>
            </p:nvSpPr>
            <p:spPr bwMode="auto">
              <a:xfrm>
                <a:off x="0" y="2551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84" name="Rectangle 25"/>
              <p:cNvSpPr>
                <a:spLocks noChangeArrowheads="1"/>
              </p:cNvSpPr>
              <p:nvPr/>
            </p:nvSpPr>
            <p:spPr bwMode="auto">
              <a:xfrm>
                <a:off x="0" y="255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050" b="1">
                    <a:latin typeface="Courier New" pitchFamily="49" charset="0"/>
                  </a:rPr>
                  <a:t> std::endl;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6"/>
            <p:cNvGrpSpPr>
              <a:grpSpLocks/>
            </p:cNvGrpSpPr>
            <p:nvPr/>
          </p:nvGrpSpPr>
          <p:grpSpPr bwMode="auto">
            <a:xfrm>
              <a:off x="0" y="2925"/>
              <a:ext cx="3072" cy="457"/>
              <a:chOff x="0" y="2925"/>
              <a:chExt cx="3072" cy="457"/>
            </a:xfrm>
          </p:grpSpPr>
          <p:sp>
            <p:nvSpPr>
              <p:cNvPr id="33881" name="Rectangle 27"/>
              <p:cNvSpPr>
                <a:spLocks noChangeArrowheads="1"/>
              </p:cNvSpPr>
              <p:nvPr/>
            </p:nvSpPr>
            <p:spPr bwMode="auto">
              <a:xfrm>
                <a:off x="0" y="2925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82" name="Rectangle 28"/>
              <p:cNvSpPr>
                <a:spLocks noChangeArrowheads="1"/>
              </p:cNvSpPr>
              <p:nvPr/>
            </p:nvSpPr>
            <p:spPr bwMode="auto">
              <a:xfrm>
                <a:off x="0" y="292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050" b="1">
                    <a:latin typeface="Courier New" pitchFamily="49" charset="0"/>
                  </a:rPr>
                  <a:t> std::ios;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9"/>
            <p:cNvGrpSpPr>
              <a:grpSpLocks/>
            </p:cNvGrpSpPr>
            <p:nvPr/>
          </p:nvGrpSpPr>
          <p:grpSpPr bwMode="auto">
            <a:xfrm>
              <a:off x="0" y="3299"/>
              <a:ext cx="3072" cy="457"/>
              <a:chOff x="0" y="3299"/>
              <a:chExt cx="3072" cy="457"/>
            </a:xfrm>
          </p:grpSpPr>
          <p:sp>
            <p:nvSpPr>
              <p:cNvPr id="33879" name="Rectangle 30"/>
              <p:cNvSpPr>
                <a:spLocks noChangeArrowheads="1"/>
              </p:cNvSpPr>
              <p:nvPr/>
            </p:nvSpPr>
            <p:spPr bwMode="auto">
              <a:xfrm>
                <a:off x="0" y="3299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80" name="Rectangle 31"/>
              <p:cNvSpPr>
                <a:spLocks noChangeArrowheads="1"/>
              </p:cNvSpPr>
              <p:nvPr/>
            </p:nvSpPr>
            <p:spPr bwMode="auto">
              <a:xfrm>
                <a:off x="0" y="329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2"/>
            <p:cNvGrpSpPr>
              <a:grpSpLocks/>
            </p:cNvGrpSpPr>
            <p:nvPr/>
          </p:nvGrpSpPr>
          <p:grpSpPr bwMode="auto">
            <a:xfrm>
              <a:off x="0" y="3673"/>
              <a:ext cx="3072" cy="457"/>
              <a:chOff x="0" y="3673"/>
              <a:chExt cx="3072" cy="457"/>
            </a:xfrm>
          </p:grpSpPr>
          <p:sp>
            <p:nvSpPr>
              <p:cNvPr id="33877" name="Rectangle 33"/>
              <p:cNvSpPr>
                <a:spLocks noChangeArrowheads="1"/>
              </p:cNvSpPr>
              <p:nvPr/>
            </p:nvSpPr>
            <p:spPr bwMode="auto">
              <a:xfrm>
                <a:off x="0" y="3673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78" name="Rectangle 34"/>
              <p:cNvSpPr>
                <a:spLocks noChangeArrowheads="1"/>
              </p:cNvSpPr>
              <p:nvPr/>
            </p:nvSpPr>
            <p:spPr bwMode="auto">
              <a:xfrm>
                <a:off x="0" y="367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 dirty="0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sz="1050" b="1" dirty="0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sz="1050" b="1" dirty="0">
                    <a:latin typeface="Courier New" pitchFamily="49" charset="0"/>
                  </a:rPr>
                  <a:t> &lt;</a:t>
                </a:r>
                <a:r>
                  <a:rPr lang="en-US" sz="1050" b="1" dirty="0" err="1">
                    <a:latin typeface="Courier New" pitchFamily="49" charset="0"/>
                  </a:rPr>
                  <a:t>iomanip</a:t>
                </a:r>
                <a:r>
                  <a:rPr lang="en-US" sz="1050" b="1" dirty="0">
                    <a:latin typeface="Courier New" pitchFamily="49" charset="0"/>
                  </a:rPr>
                  <a:t>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0" y="4047"/>
              <a:ext cx="3072" cy="457"/>
              <a:chOff x="0" y="4047"/>
              <a:chExt cx="3072" cy="457"/>
            </a:xfrm>
          </p:grpSpPr>
          <p:sp>
            <p:nvSpPr>
              <p:cNvPr id="33875" name="Rectangle 36"/>
              <p:cNvSpPr>
                <a:spLocks noChangeArrowheads="1"/>
              </p:cNvSpPr>
              <p:nvPr/>
            </p:nvSpPr>
            <p:spPr bwMode="auto">
              <a:xfrm>
                <a:off x="0" y="4047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76" name="Rectangle 37"/>
              <p:cNvSpPr>
                <a:spLocks noChangeArrowheads="1"/>
              </p:cNvSpPr>
              <p:nvPr/>
            </p:nvSpPr>
            <p:spPr bwMode="auto">
              <a:xfrm>
                <a:off x="0" y="404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8"/>
            <p:cNvGrpSpPr>
              <a:grpSpLocks/>
            </p:cNvGrpSpPr>
            <p:nvPr/>
          </p:nvGrpSpPr>
          <p:grpSpPr bwMode="auto">
            <a:xfrm>
              <a:off x="0" y="4421"/>
              <a:ext cx="3072" cy="457"/>
              <a:chOff x="0" y="4421"/>
              <a:chExt cx="3072" cy="457"/>
            </a:xfrm>
          </p:grpSpPr>
          <p:sp>
            <p:nvSpPr>
              <p:cNvPr id="33873" name="Rectangle 39"/>
              <p:cNvSpPr>
                <a:spLocks noChangeArrowheads="1"/>
              </p:cNvSpPr>
              <p:nvPr/>
            </p:nvSpPr>
            <p:spPr bwMode="auto">
              <a:xfrm>
                <a:off x="0" y="4421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74" name="Rectangle 40"/>
              <p:cNvSpPr>
                <a:spLocks noChangeArrowheads="1"/>
              </p:cNvSpPr>
              <p:nvPr/>
            </p:nvSpPr>
            <p:spPr bwMode="auto">
              <a:xfrm>
                <a:off x="0" y="442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12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050" b="1">
                    <a:latin typeface="Courier New" pitchFamily="49" charset="0"/>
                  </a:rPr>
                  <a:t> std::setw;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1"/>
            <p:cNvGrpSpPr>
              <a:grpSpLocks/>
            </p:cNvGrpSpPr>
            <p:nvPr/>
          </p:nvGrpSpPr>
          <p:grpSpPr bwMode="auto">
            <a:xfrm>
              <a:off x="0" y="4795"/>
              <a:ext cx="3072" cy="457"/>
              <a:chOff x="0" y="4795"/>
              <a:chExt cx="3072" cy="457"/>
            </a:xfrm>
          </p:grpSpPr>
          <p:sp>
            <p:nvSpPr>
              <p:cNvPr id="33871" name="Rectangle 42"/>
              <p:cNvSpPr>
                <a:spLocks noChangeArrowheads="1"/>
              </p:cNvSpPr>
              <p:nvPr/>
            </p:nvSpPr>
            <p:spPr bwMode="auto">
              <a:xfrm>
                <a:off x="0" y="4795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72" name="Rectangle 43"/>
              <p:cNvSpPr>
                <a:spLocks noChangeArrowheads="1"/>
              </p:cNvSpPr>
              <p:nvPr/>
            </p:nvSpPr>
            <p:spPr bwMode="auto">
              <a:xfrm>
                <a:off x="0" y="479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13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050" b="1">
                    <a:latin typeface="Courier New" pitchFamily="49" charset="0"/>
                  </a:rPr>
                  <a:t> std::setiosflags;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4"/>
            <p:cNvGrpSpPr>
              <a:grpSpLocks/>
            </p:cNvGrpSpPr>
            <p:nvPr/>
          </p:nvGrpSpPr>
          <p:grpSpPr bwMode="auto">
            <a:xfrm>
              <a:off x="0" y="5169"/>
              <a:ext cx="3072" cy="457"/>
              <a:chOff x="0" y="5169"/>
              <a:chExt cx="3072" cy="457"/>
            </a:xfrm>
          </p:grpSpPr>
          <p:sp>
            <p:nvSpPr>
              <p:cNvPr id="33869" name="Rectangle 45"/>
              <p:cNvSpPr>
                <a:spLocks noChangeArrowheads="1"/>
              </p:cNvSpPr>
              <p:nvPr/>
            </p:nvSpPr>
            <p:spPr bwMode="auto">
              <a:xfrm>
                <a:off x="0" y="5169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70" name="Rectangle 46"/>
              <p:cNvSpPr>
                <a:spLocks noChangeArrowheads="1"/>
              </p:cNvSpPr>
              <p:nvPr/>
            </p:nvSpPr>
            <p:spPr bwMode="auto">
              <a:xfrm>
                <a:off x="0" y="516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14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050" b="1">
                    <a:latin typeface="Courier New" pitchFamily="49" charset="0"/>
                  </a:rPr>
                  <a:t> std::setprecision;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7"/>
            <p:cNvGrpSpPr>
              <a:grpSpLocks/>
            </p:cNvGrpSpPr>
            <p:nvPr/>
          </p:nvGrpSpPr>
          <p:grpSpPr bwMode="auto">
            <a:xfrm>
              <a:off x="0" y="5543"/>
              <a:ext cx="3072" cy="457"/>
              <a:chOff x="0" y="5543"/>
              <a:chExt cx="3072" cy="457"/>
            </a:xfrm>
          </p:grpSpPr>
          <p:sp>
            <p:nvSpPr>
              <p:cNvPr id="33867" name="Rectangle 48"/>
              <p:cNvSpPr>
                <a:spLocks noChangeArrowheads="1"/>
              </p:cNvSpPr>
              <p:nvPr/>
            </p:nvSpPr>
            <p:spPr bwMode="auto">
              <a:xfrm>
                <a:off x="0" y="5543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68" name="Rectangle 49"/>
              <p:cNvSpPr>
                <a:spLocks noChangeArrowheads="1"/>
              </p:cNvSpPr>
              <p:nvPr/>
            </p:nvSpPr>
            <p:spPr bwMode="auto">
              <a:xfrm>
                <a:off x="0" y="554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15	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50"/>
            <p:cNvGrpSpPr>
              <a:grpSpLocks/>
            </p:cNvGrpSpPr>
            <p:nvPr/>
          </p:nvGrpSpPr>
          <p:grpSpPr bwMode="auto">
            <a:xfrm>
              <a:off x="0" y="5917"/>
              <a:ext cx="3072" cy="457"/>
              <a:chOff x="0" y="5917"/>
              <a:chExt cx="3072" cy="457"/>
            </a:xfrm>
          </p:grpSpPr>
          <p:sp>
            <p:nvSpPr>
              <p:cNvPr id="33865" name="Rectangle 51"/>
              <p:cNvSpPr>
                <a:spLocks noChangeArrowheads="1"/>
              </p:cNvSpPr>
              <p:nvPr/>
            </p:nvSpPr>
            <p:spPr bwMode="auto">
              <a:xfrm>
                <a:off x="0" y="5917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66" name="Rectangle 52"/>
              <p:cNvSpPr>
                <a:spLocks noChangeArrowheads="1"/>
              </p:cNvSpPr>
              <p:nvPr/>
            </p:nvSpPr>
            <p:spPr bwMode="auto">
              <a:xfrm>
                <a:off x="0" y="591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16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050" b="1">
                    <a:latin typeface="Courier New" pitchFamily="49" charset="0"/>
                  </a:rPr>
                  <a:t> mean(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const int</a:t>
                </a:r>
                <a:r>
                  <a:rPr lang="en-US" sz="1050" b="1">
                    <a:latin typeface="Courier New" pitchFamily="49" charset="0"/>
                  </a:rPr>
                  <a:t> [],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3"/>
            <p:cNvGrpSpPr>
              <a:grpSpLocks/>
            </p:cNvGrpSpPr>
            <p:nvPr/>
          </p:nvGrpSpPr>
          <p:grpSpPr bwMode="auto">
            <a:xfrm>
              <a:off x="0" y="6291"/>
              <a:ext cx="3072" cy="457"/>
              <a:chOff x="0" y="6291"/>
              <a:chExt cx="3072" cy="457"/>
            </a:xfrm>
          </p:grpSpPr>
          <p:sp>
            <p:nvSpPr>
              <p:cNvPr id="33863" name="Rectangle 54"/>
              <p:cNvSpPr>
                <a:spLocks noChangeArrowheads="1"/>
              </p:cNvSpPr>
              <p:nvPr/>
            </p:nvSpPr>
            <p:spPr bwMode="auto">
              <a:xfrm>
                <a:off x="0" y="6291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64" name="Rectangle 55"/>
              <p:cNvSpPr>
                <a:spLocks noChangeArrowheads="1"/>
              </p:cNvSpPr>
              <p:nvPr/>
            </p:nvSpPr>
            <p:spPr bwMode="auto">
              <a:xfrm>
                <a:off x="0" y="629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17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050" b="1">
                    <a:latin typeface="Courier New" pitchFamily="49" charset="0"/>
                  </a:rPr>
                  <a:t> median(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[],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6"/>
            <p:cNvGrpSpPr>
              <a:grpSpLocks/>
            </p:cNvGrpSpPr>
            <p:nvPr/>
          </p:nvGrpSpPr>
          <p:grpSpPr bwMode="auto">
            <a:xfrm>
              <a:off x="0" y="6665"/>
              <a:ext cx="3072" cy="457"/>
              <a:chOff x="0" y="6665"/>
              <a:chExt cx="3072" cy="457"/>
            </a:xfrm>
          </p:grpSpPr>
          <p:sp>
            <p:nvSpPr>
              <p:cNvPr id="33861" name="Rectangle 57"/>
              <p:cNvSpPr>
                <a:spLocks noChangeArrowheads="1"/>
              </p:cNvSpPr>
              <p:nvPr/>
            </p:nvSpPr>
            <p:spPr bwMode="auto">
              <a:xfrm>
                <a:off x="0" y="6665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62" name="Rectangle 58"/>
              <p:cNvSpPr>
                <a:spLocks noChangeArrowheads="1"/>
              </p:cNvSpPr>
              <p:nvPr/>
            </p:nvSpPr>
            <p:spPr bwMode="auto">
              <a:xfrm>
                <a:off x="0" y="666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18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050" b="1">
                    <a:latin typeface="Courier New" pitchFamily="49" charset="0"/>
                  </a:rPr>
                  <a:t> mode(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[],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[],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9"/>
            <p:cNvGrpSpPr>
              <a:grpSpLocks/>
            </p:cNvGrpSpPr>
            <p:nvPr/>
          </p:nvGrpSpPr>
          <p:grpSpPr bwMode="auto">
            <a:xfrm>
              <a:off x="0" y="7039"/>
              <a:ext cx="3072" cy="457"/>
              <a:chOff x="0" y="7039"/>
              <a:chExt cx="3072" cy="457"/>
            </a:xfrm>
          </p:grpSpPr>
          <p:sp>
            <p:nvSpPr>
              <p:cNvPr id="33859" name="Rectangle 60"/>
              <p:cNvSpPr>
                <a:spLocks noChangeArrowheads="1"/>
              </p:cNvSpPr>
              <p:nvPr/>
            </p:nvSpPr>
            <p:spPr bwMode="auto">
              <a:xfrm>
                <a:off x="0" y="7039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60" name="Rectangle 61"/>
              <p:cNvSpPr>
                <a:spLocks noChangeArrowheads="1"/>
              </p:cNvSpPr>
              <p:nvPr/>
            </p:nvSpPr>
            <p:spPr bwMode="auto">
              <a:xfrm>
                <a:off x="0" y="703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19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050" b="1">
                    <a:latin typeface="Courier New" pitchFamily="49" charset="0"/>
                  </a:rPr>
                  <a:t> bubbleSort(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[],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2"/>
            <p:cNvGrpSpPr>
              <a:grpSpLocks/>
            </p:cNvGrpSpPr>
            <p:nvPr/>
          </p:nvGrpSpPr>
          <p:grpSpPr bwMode="auto">
            <a:xfrm>
              <a:off x="0" y="7413"/>
              <a:ext cx="3072" cy="457"/>
              <a:chOff x="0" y="7413"/>
              <a:chExt cx="3072" cy="457"/>
            </a:xfrm>
          </p:grpSpPr>
          <p:sp>
            <p:nvSpPr>
              <p:cNvPr id="33857" name="Rectangle 63"/>
              <p:cNvSpPr>
                <a:spLocks noChangeArrowheads="1"/>
              </p:cNvSpPr>
              <p:nvPr/>
            </p:nvSpPr>
            <p:spPr bwMode="auto">
              <a:xfrm>
                <a:off x="0" y="7413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58" name="Rectangle 64"/>
              <p:cNvSpPr>
                <a:spLocks noChangeArrowheads="1"/>
              </p:cNvSpPr>
              <p:nvPr/>
            </p:nvSpPr>
            <p:spPr bwMode="auto">
              <a:xfrm>
                <a:off x="0" y="741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20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050" b="1">
                    <a:latin typeface="Courier New" pitchFamily="49" charset="0"/>
                  </a:rPr>
                  <a:t> printArray(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const int</a:t>
                </a:r>
                <a:r>
                  <a:rPr lang="en-US" sz="1050" b="1">
                    <a:latin typeface="Courier New" pitchFamily="49" charset="0"/>
                  </a:rPr>
                  <a:t>[],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5"/>
            <p:cNvGrpSpPr>
              <a:grpSpLocks/>
            </p:cNvGrpSpPr>
            <p:nvPr/>
          </p:nvGrpSpPr>
          <p:grpSpPr bwMode="auto">
            <a:xfrm>
              <a:off x="0" y="7787"/>
              <a:ext cx="3072" cy="457"/>
              <a:chOff x="0" y="7787"/>
              <a:chExt cx="3072" cy="457"/>
            </a:xfrm>
          </p:grpSpPr>
          <p:sp>
            <p:nvSpPr>
              <p:cNvPr id="33855" name="Rectangle 66"/>
              <p:cNvSpPr>
                <a:spLocks noChangeArrowheads="1"/>
              </p:cNvSpPr>
              <p:nvPr/>
            </p:nvSpPr>
            <p:spPr bwMode="auto">
              <a:xfrm>
                <a:off x="0" y="7787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56" name="Rectangle 67"/>
              <p:cNvSpPr>
                <a:spLocks noChangeArrowheads="1"/>
              </p:cNvSpPr>
              <p:nvPr/>
            </p:nvSpPr>
            <p:spPr bwMode="auto">
              <a:xfrm>
                <a:off x="0" y="778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21	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8"/>
            <p:cNvGrpSpPr>
              <a:grpSpLocks/>
            </p:cNvGrpSpPr>
            <p:nvPr/>
          </p:nvGrpSpPr>
          <p:grpSpPr bwMode="auto">
            <a:xfrm>
              <a:off x="0" y="8161"/>
              <a:ext cx="3072" cy="457"/>
              <a:chOff x="0" y="8161"/>
              <a:chExt cx="3072" cy="457"/>
            </a:xfrm>
          </p:grpSpPr>
          <p:sp>
            <p:nvSpPr>
              <p:cNvPr id="33853" name="Rectangle 69"/>
              <p:cNvSpPr>
                <a:spLocks noChangeArrowheads="1"/>
              </p:cNvSpPr>
              <p:nvPr/>
            </p:nvSpPr>
            <p:spPr bwMode="auto">
              <a:xfrm>
                <a:off x="0" y="8161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54" name="Rectangle 70"/>
              <p:cNvSpPr>
                <a:spLocks noChangeArrowheads="1"/>
              </p:cNvSpPr>
              <p:nvPr/>
            </p:nvSpPr>
            <p:spPr bwMode="auto">
              <a:xfrm>
                <a:off x="0" y="816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22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1"/>
            <p:cNvGrpSpPr>
              <a:grpSpLocks/>
            </p:cNvGrpSpPr>
            <p:nvPr/>
          </p:nvGrpSpPr>
          <p:grpSpPr bwMode="auto">
            <a:xfrm>
              <a:off x="0" y="8535"/>
              <a:ext cx="3072" cy="457"/>
              <a:chOff x="0" y="8535"/>
              <a:chExt cx="3072" cy="457"/>
            </a:xfrm>
          </p:grpSpPr>
          <p:sp>
            <p:nvSpPr>
              <p:cNvPr id="33851" name="Rectangle 72"/>
              <p:cNvSpPr>
                <a:spLocks noChangeArrowheads="1"/>
              </p:cNvSpPr>
              <p:nvPr/>
            </p:nvSpPr>
            <p:spPr bwMode="auto">
              <a:xfrm>
                <a:off x="0" y="8535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52" name="Rectangle 73"/>
              <p:cNvSpPr>
                <a:spLocks noChangeArrowheads="1"/>
              </p:cNvSpPr>
              <p:nvPr/>
            </p:nvSpPr>
            <p:spPr bwMode="auto">
              <a:xfrm>
                <a:off x="0" y="853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23	</a:t>
                </a:r>
                <a:r>
                  <a:rPr lang="en-US" sz="105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74"/>
            <p:cNvGrpSpPr>
              <a:grpSpLocks/>
            </p:cNvGrpSpPr>
            <p:nvPr/>
          </p:nvGrpSpPr>
          <p:grpSpPr bwMode="auto">
            <a:xfrm>
              <a:off x="0" y="8909"/>
              <a:ext cx="3072" cy="457"/>
              <a:chOff x="0" y="8909"/>
              <a:chExt cx="3072" cy="457"/>
            </a:xfrm>
          </p:grpSpPr>
          <p:sp>
            <p:nvSpPr>
              <p:cNvPr id="33849" name="Rectangle 75"/>
              <p:cNvSpPr>
                <a:spLocks noChangeArrowheads="1"/>
              </p:cNvSpPr>
              <p:nvPr/>
            </p:nvSpPr>
            <p:spPr bwMode="auto">
              <a:xfrm>
                <a:off x="0" y="8909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50" name="Rectangle 76"/>
              <p:cNvSpPr>
                <a:spLocks noChangeArrowheads="1"/>
              </p:cNvSpPr>
              <p:nvPr/>
            </p:nvSpPr>
            <p:spPr bwMode="auto">
              <a:xfrm>
                <a:off x="0" y="890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24	</a:t>
                </a:r>
                <a:r>
                  <a:rPr lang="en-US" sz="1050" b="1">
                    <a:latin typeface="Courier New" pitchFamily="49" charset="0"/>
                  </a:rPr>
                  <a:t>  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const int </a:t>
                </a:r>
                <a:r>
                  <a:rPr lang="en-US" sz="1050" b="1">
                    <a:latin typeface="Courier New" pitchFamily="49" charset="0"/>
                  </a:rPr>
                  <a:t>responseSize = 99;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77"/>
            <p:cNvGrpSpPr>
              <a:grpSpLocks/>
            </p:cNvGrpSpPr>
            <p:nvPr/>
          </p:nvGrpSpPr>
          <p:grpSpPr bwMode="auto">
            <a:xfrm>
              <a:off x="0" y="9283"/>
              <a:ext cx="3072" cy="457"/>
              <a:chOff x="0" y="9283"/>
              <a:chExt cx="3072" cy="457"/>
            </a:xfrm>
          </p:grpSpPr>
          <p:sp>
            <p:nvSpPr>
              <p:cNvPr id="33847" name="Rectangle 78"/>
              <p:cNvSpPr>
                <a:spLocks noChangeArrowheads="1"/>
              </p:cNvSpPr>
              <p:nvPr/>
            </p:nvSpPr>
            <p:spPr bwMode="auto">
              <a:xfrm>
                <a:off x="0" y="9283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48" name="Rectangle 79"/>
              <p:cNvSpPr>
                <a:spLocks noChangeArrowheads="1"/>
              </p:cNvSpPr>
              <p:nvPr/>
            </p:nvSpPr>
            <p:spPr bwMode="auto">
              <a:xfrm>
                <a:off x="0" y="928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25	</a:t>
                </a:r>
                <a:r>
                  <a:rPr lang="en-US" sz="1050" b="1">
                    <a:latin typeface="Courier New" pitchFamily="49" charset="0"/>
                  </a:rPr>
                  <a:t>  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frequency[ 10 ] = { 0 },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80"/>
            <p:cNvGrpSpPr>
              <a:grpSpLocks/>
            </p:cNvGrpSpPr>
            <p:nvPr/>
          </p:nvGrpSpPr>
          <p:grpSpPr bwMode="auto">
            <a:xfrm>
              <a:off x="0" y="9657"/>
              <a:ext cx="3072" cy="457"/>
              <a:chOff x="0" y="9657"/>
              <a:chExt cx="3072" cy="457"/>
            </a:xfrm>
          </p:grpSpPr>
          <p:sp>
            <p:nvSpPr>
              <p:cNvPr id="33845" name="Rectangle 81"/>
              <p:cNvSpPr>
                <a:spLocks noChangeArrowheads="1"/>
              </p:cNvSpPr>
              <p:nvPr/>
            </p:nvSpPr>
            <p:spPr bwMode="auto">
              <a:xfrm>
                <a:off x="0" y="9657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46" name="Rectangle 82"/>
              <p:cNvSpPr>
                <a:spLocks noChangeArrowheads="1"/>
              </p:cNvSpPr>
              <p:nvPr/>
            </p:nvSpPr>
            <p:spPr bwMode="auto">
              <a:xfrm>
                <a:off x="0" y="965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26	</a:t>
                </a:r>
                <a:r>
                  <a:rPr lang="en-US" sz="1050" b="1">
                    <a:latin typeface="Courier New" pitchFamily="49" charset="0"/>
                  </a:rPr>
                  <a:t>       response[ responseSize ] =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9" name="Group 83"/>
            <p:cNvGrpSpPr>
              <a:grpSpLocks/>
            </p:cNvGrpSpPr>
            <p:nvPr/>
          </p:nvGrpSpPr>
          <p:grpSpPr bwMode="auto">
            <a:xfrm>
              <a:off x="0" y="10031"/>
              <a:ext cx="3072" cy="457"/>
              <a:chOff x="0" y="10031"/>
              <a:chExt cx="3072" cy="457"/>
            </a:xfrm>
          </p:grpSpPr>
          <p:sp>
            <p:nvSpPr>
              <p:cNvPr id="33843" name="Rectangle 84"/>
              <p:cNvSpPr>
                <a:spLocks noChangeArrowheads="1"/>
              </p:cNvSpPr>
              <p:nvPr/>
            </p:nvSpPr>
            <p:spPr bwMode="auto">
              <a:xfrm>
                <a:off x="0" y="10031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44" name="Rectangle 85"/>
              <p:cNvSpPr>
                <a:spLocks noChangeArrowheads="1"/>
              </p:cNvSpPr>
              <p:nvPr/>
            </p:nvSpPr>
            <p:spPr bwMode="auto">
              <a:xfrm>
                <a:off x="0" y="1003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27	</a:t>
                </a:r>
                <a:r>
                  <a:rPr lang="en-US" sz="1050" b="1">
                    <a:latin typeface="Courier New" pitchFamily="49" charset="0"/>
                  </a:rPr>
                  <a:t>          { 6, 7, 8, 9, 8, 7, 8, 9, 8, 9,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0" name="Group 86"/>
            <p:cNvGrpSpPr>
              <a:grpSpLocks/>
            </p:cNvGrpSpPr>
            <p:nvPr/>
          </p:nvGrpSpPr>
          <p:grpSpPr bwMode="auto">
            <a:xfrm>
              <a:off x="0" y="10405"/>
              <a:ext cx="3072" cy="457"/>
              <a:chOff x="0" y="10405"/>
              <a:chExt cx="3072" cy="457"/>
            </a:xfrm>
          </p:grpSpPr>
          <p:sp>
            <p:nvSpPr>
              <p:cNvPr id="33841" name="Rectangle 87"/>
              <p:cNvSpPr>
                <a:spLocks noChangeArrowheads="1"/>
              </p:cNvSpPr>
              <p:nvPr/>
            </p:nvSpPr>
            <p:spPr bwMode="auto">
              <a:xfrm>
                <a:off x="0" y="10405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42" name="Rectangle 88"/>
              <p:cNvSpPr>
                <a:spLocks noChangeArrowheads="1"/>
              </p:cNvSpPr>
              <p:nvPr/>
            </p:nvSpPr>
            <p:spPr bwMode="auto">
              <a:xfrm>
                <a:off x="0" y="1040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28	</a:t>
                </a:r>
                <a:r>
                  <a:rPr lang="en-US" sz="1050" b="1">
                    <a:latin typeface="Courier New" pitchFamily="49" charset="0"/>
                  </a:rPr>
                  <a:t>            7, 8, 9, 5, 9, 8, 7, 8, 7, 8,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1" name="Group 89"/>
            <p:cNvGrpSpPr>
              <a:grpSpLocks/>
            </p:cNvGrpSpPr>
            <p:nvPr/>
          </p:nvGrpSpPr>
          <p:grpSpPr bwMode="auto">
            <a:xfrm>
              <a:off x="0" y="10779"/>
              <a:ext cx="3072" cy="457"/>
              <a:chOff x="0" y="10779"/>
              <a:chExt cx="3072" cy="457"/>
            </a:xfrm>
          </p:grpSpPr>
          <p:sp>
            <p:nvSpPr>
              <p:cNvPr id="33839" name="Rectangle 90"/>
              <p:cNvSpPr>
                <a:spLocks noChangeArrowheads="1"/>
              </p:cNvSpPr>
              <p:nvPr/>
            </p:nvSpPr>
            <p:spPr bwMode="auto">
              <a:xfrm>
                <a:off x="0" y="10779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40" name="Rectangle 91"/>
              <p:cNvSpPr>
                <a:spLocks noChangeArrowheads="1"/>
              </p:cNvSpPr>
              <p:nvPr/>
            </p:nvSpPr>
            <p:spPr bwMode="auto">
              <a:xfrm>
                <a:off x="0" y="1077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29	</a:t>
                </a:r>
                <a:r>
                  <a:rPr lang="en-US" sz="1050" b="1">
                    <a:latin typeface="Courier New" pitchFamily="49" charset="0"/>
                  </a:rPr>
                  <a:t>            6, 7, 8, 9, 3, 9, 8, 7, 8, 7,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3824" name="Group 92"/>
            <p:cNvGrpSpPr>
              <a:grpSpLocks/>
            </p:cNvGrpSpPr>
            <p:nvPr/>
          </p:nvGrpSpPr>
          <p:grpSpPr bwMode="auto">
            <a:xfrm>
              <a:off x="0" y="11153"/>
              <a:ext cx="3072" cy="457"/>
              <a:chOff x="0" y="11153"/>
              <a:chExt cx="3072" cy="457"/>
            </a:xfrm>
          </p:grpSpPr>
          <p:sp>
            <p:nvSpPr>
              <p:cNvPr id="33837" name="Rectangle 93"/>
              <p:cNvSpPr>
                <a:spLocks noChangeArrowheads="1"/>
              </p:cNvSpPr>
              <p:nvPr/>
            </p:nvSpPr>
            <p:spPr bwMode="auto">
              <a:xfrm>
                <a:off x="0" y="11153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38" name="Rectangle 94"/>
              <p:cNvSpPr>
                <a:spLocks noChangeArrowheads="1"/>
              </p:cNvSpPr>
              <p:nvPr/>
            </p:nvSpPr>
            <p:spPr bwMode="auto">
              <a:xfrm>
                <a:off x="0" y="1115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30	</a:t>
                </a:r>
                <a:r>
                  <a:rPr lang="en-US" sz="1050" b="1">
                    <a:latin typeface="Courier New" pitchFamily="49" charset="0"/>
                  </a:rPr>
                  <a:t>            7, 8, 9, 8, 9, 8, 9, 7, 8, 9,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3825" name="Group 95"/>
            <p:cNvGrpSpPr>
              <a:grpSpLocks/>
            </p:cNvGrpSpPr>
            <p:nvPr/>
          </p:nvGrpSpPr>
          <p:grpSpPr bwMode="auto">
            <a:xfrm>
              <a:off x="0" y="11527"/>
              <a:ext cx="3072" cy="457"/>
              <a:chOff x="0" y="11527"/>
              <a:chExt cx="3072" cy="457"/>
            </a:xfrm>
          </p:grpSpPr>
          <p:sp>
            <p:nvSpPr>
              <p:cNvPr id="33835" name="Rectangle 96"/>
              <p:cNvSpPr>
                <a:spLocks noChangeArrowheads="1"/>
              </p:cNvSpPr>
              <p:nvPr/>
            </p:nvSpPr>
            <p:spPr bwMode="auto">
              <a:xfrm>
                <a:off x="0" y="11527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36" name="Rectangle 97"/>
              <p:cNvSpPr>
                <a:spLocks noChangeArrowheads="1"/>
              </p:cNvSpPr>
              <p:nvPr/>
            </p:nvSpPr>
            <p:spPr bwMode="auto">
              <a:xfrm>
                <a:off x="0" y="1152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31	</a:t>
                </a:r>
                <a:r>
                  <a:rPr lang="en-US" sz="1050" b="1">
                    <a:latin typeface="Courier New" pitchFamily="49" charset="0"/>
                  </a:rPr>
                  <a:t>            6, 7, 8, 7, 8, 7, 9, 8, 9, 2,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3826" name="Group 98"/>
            <p:cNvGrpSpPr>
              <a:grpSpLocks/>
            </p:cNvGrpSpPr>
            <p:nvPr/>
          </p:nvGrpSpPr>
          <p:grpSpPr bwMode="auto">
            <a:xfrm>
              <a:off x="0" y="11901"/>
              <a:ext cx="3072" cy="457"/>
              <a:chOff x="0" y="11901"/>
              <a:chExt cx="3072" cy="457"/>
            </a:xfrm>
          </p:grpSpPr>
          <p:sp>
            <p:nvSpPr>
              <p:cNvPr id="33833" name="Rectangle 99"/>
              <p:cNvSpPr>
                <a:spLocks noChangeArrowheads="1"/>
              </p:cNvSpPr>
              <p:nvPr/>
            </p:nvSpPr>
            <p:spPr bwMode="auto">
              <a:xfrm>
                <a:off x="0" y="11901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34" name="Rectangle 100"/>
              <p:cNvSpPr>
                <a:spLocks noChangeArrowheads="1"/>
              </p:cNvSpPr>
              <p:nvPr/>
            </p:nvSpPr>
            <p:spPr bwMode="auto">
              <a:xfrm>
                <a:off x="0" y="1190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32	</a:t>
                </a:r>
                <a:r>
                  <a:rPr lang="en-US" sz="1050" b="1">
                    <a:latin typeface="Courier New" pitchFamily="49" charset="0"/>
                  </a:rPr>
                  <a:t>            7, 8, 9, 8, 9, 8, 9, 7, 5, 3,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3827" name="Group 101"/>
            <p:cNvGrpSpPr>
              <a:grpSpLocks/>
            </p:cNvGrpSpPr>
            <p:nvPr/>
          </p:nvGrpSpPr>
          <p:grpSpPr bwMode="auto">
            <a:xfrm>
              <a:off x="0" y="12275"/>
              <a:ext cx="3072" cy="457"/>
              <a:chOff x="0" y="12275"/>
              <a:chExt cx="3072" cy="457"/>
            </a:xfrm>
          </p:grpSpPr>
          <p:sp>
            <p:nvSpPr>
              <p:cNvPr id="33831" name="Rectangle 102"/>
              <p:cNvSpPr>
                <a:spLocks noChangeArrowheads="1"/>
              </p:cNvSpPr>
              <p:nvPr/>
            </p:nvSpPr>
            <p:spPr bwMode="auto">
              <a:xfrm>
                <a:off x="0" y="12275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32" name="Rectangle 103"/>
              <p:cNvSpPr>
                <a:spLocks noChangeArrowheads="1"/>
              </p:cNvSpPr>
              <p:nvPr/>
            </p:nvSpPr>
            <p:spPr bwMode="auto">
              <a:xfrm>
                <a:off x="0" y="1227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33	</a:t>
                </a:r>
                <a:r>
                  <a:rPr lang="en-US" sz="1050" b="1">
                    <a:latin typeface="Courier New" pitchFamily="49" charset="0"/>
                  </a:rPr>
                  <a:t>            5, 6, 7, 2, 5, 3, 9, 4, 6, 4,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3D545E3-FE15-4913-87C4-F64377C82A71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>
                <a:cs typeface="Times New Roman" pitchFamily="18" charset="0"/>
              </a:rPr>
              <a:t>3.  Define function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mean</a:t>
            </a: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3.1  Define function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median</a:t>
            </a:r>
          </a:p>
          <a:p>
            <a:pPr eaLnBrk="1" hangingPunct="1"/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endParaRPr lang="en-US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US" smtClean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6917865"/>
            <a:chOff x="0" y="0"/>
            <a:chExt cx="3072" cy="12827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485"/>
              <a:chOff x="0" y="0"/>
              <a:chExt cx="3072" cy="485"/>
            </a:xfrm>
          </p:grpSpPr>
          <p:sp>
            <p:nvSpPr>
              <p:cNvPr id="34921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922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34	</a:t>
                </a:r>
                <a:r>
                  <a:rPr lang="en-US" sz="1100" b="1">
                    <a:latin typeface="Courier New" pitchFamily="49" charset="0"/>
                  </a:rPr>
                  <a:t>            7, 8, 9, 6, 8, 7, 8, 9, 7, 8,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485"/>
              <a:chOff x="0" y="374"/>
              <a:chExt cx="3072" cy="485"/>
            </a:xfrm>
          </p:grpSpPr>
          <p:sp>
            <p:nvSpPr>
              <p:cNvPr id="34919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920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35	</a:t>
                </a:r>
                <a:r>
                  <a:rPr lang="en-US" sz="1100" b="1">
                    <a:latin typeface="Courier New" pitchFamily="49" charset="0"/>
                  </a:rPr>
                  <a:t>            7, 4, 4, 2, 5, 3, 8, 7, 5, 6,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485"/>
              <a:chOff x="0" y="748"/>
              <a:chExt cx="3072" cy="485"/>
            </a:xfrm>
          </p:grpSpPr>
          <p:sp>
            <p:nvSpPr>
              <p:cNvPr id="34917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918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36	</a:t>
                </a:r>
                <a:r>
                  <a:rPr lang="en-US" sz="1100" b="1">
                    <a:latin typeface="Courier New" pitchFamily="49" charset="0"/>
                  </a:rPr>
                  <a:t>            4, 5, 6, 1, 6, 5, 7, 8, 7 };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485"/>
              <a:chOff x="0" y="1122"/>
              <a:chExt cx="3072" cy="485"/>
            </a:xfrm>
          </p:grpSpPr>
          <p:sp>
            <p:nvSpPr>
              <p:cNvPr id="34915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916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37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485"/>
              <a:chOff x="0" y="1496"/>
              <a:chExt cx="3072" cy="485"/>
            </a:xfrm>
          </p:grpSpPr>
          <p:sp>
            <p:nvSpPr>
              <p:cNvPr id="34913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914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38	</a:t>
                </a:r>
                <a:r>
                  <a:rPr lang="en-US" sz="1100" b="1">
                    <a:latin typeface="Courier New" pitchFamily="49" charset="0"/>
                  </a:rPr>
                  <a:t>   mean( response, responseSize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485"/>
              <a:chOff x="0" y="1870"/>
              <a:chExt cx="3072" cy="485"/>
            </a:xfrm>
          </p:grpSpPr>
          <p:sp>
            <p:nvSpPr>
              <p:cNvPr id="34911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912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39	</a:t>
                </a:r>
                <a:r>
                  <a:rPr lang="en-US" sz="1100" b="1">
                    <a:latin typeface="Courier New" pitchFamily="49" charset="0"/>
                  </a:rPr>
                  <a:t>   median( response, responseSize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485"/>
              <a:chOff x="0" y="2244"/>
              <a:chExt cx="3072" cy="485"/>
            </a:xfrm>
          </p:grpSpPr>
          <p:sp>
            <p:nvSpPr>
              <p:cNvPr id="34909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910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40	</a:t>
                </a:r>
                <a:r>
                  <a:rPr lang="en-US" sz="1100" b="1">
                    <a:latin typeface="Courier New" pitchFamily="49" charset="0"/>
                  </a:rPr>
                  <a:t>   mode( frequency, response, responseSize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485"/>
              <a:chOff x="0" y="2618"/>
              <a:chExt cx="3072" cy="485"/>
            </a:xfrm>
          </p:grpSpPr>
          <p:sp>
            <p:nvSpPr>
              <p:cNvPr id="34907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908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41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485"/>
              <a:chOff x="0" y="2992"/>
              <a:chExt cx="3072" cy="485"/>
            </a:xfrm>
          </p:grpSpPr>
          <p:sp>
            <p:nvSpPr>
              <p:cNvPr id="34905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906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42	</a:t>
                </a:r>
                <a:r>
                  <a:rPr lang="en-US" sz="1100" b="1">
                    <a:latin typeface="Courier New" pitchFamily="49" charset="0"/>
                  </a:rPr>
                  <a:t>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100" b="1">
                    <a:latin typeface="Courier New" pitchFamily="49" charset="0"/>
                  </a:rPr>
                  <a:t>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485"/>
              <a:chOff x="0" y="3366"/>
              <a:chExt cx="3072" cy="485"/>
            </a:xfrm>
          </p:grpSpPr>
          <p:sp>
            <p:nvSpPr>
              <p:cNvPr id="34903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904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43	</a:t>
                </a:r>
                <a:r>
                  <a:rPr lang="en-US" sz="11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485"/>
              <a:chOff x="0" y="3740"/>
              <a:chExt cx="3072" cy="485"/>
            </a:xfrm>
          </p:grpSpPr>
          <p:sp>
            <p:nvSpPr>
              <p:cNvPr id="34901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902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44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14"/>
              <a:ext cx="3072" cy="485"/>
              <a:chOff x="0" y="4114"/>
              <a:chExt cx="3072" cy="485"/>
            </a:xfrm>
          </p:grpSpPr>
          <p:sp>
            <p:nvSpPr>
              <p:cNvPr id="34899" name="Rectangle 38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900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45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100" b="1">
                    <a:latin typeface="Courier New" pitchFamily="49" charset="0"/>
                  </a:rPr>
                  <a:t> mean(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const int</a:t>
                </a:r>
                <a:r>
                  <a:rPr lang="en-US" sz="1100" b="1">
                    <a:latin typeface="Courier New" pitchFamily="49" charset="0"/>
                  </a:rPr>
                  <a:t> answer[],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arraySize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488"/>
              <a:ext cx="3072" cy="485"/>
              <a:chOff x="0" y="4488"/>
              <a:chExt cx="3072" cy="485"/>
            </a:xfrm>
          </p:grpSpPr>
          <p:sp>
            <p:nvSpPr>
              <p:cNvPr id="34897" name="Rectangle 4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98" name="Rectangle 42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46	</a:t>
                </a:r>
                <a:r>
                  <a:rPr lang="en-US" sz="11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62"/>
              <a:ext cx="3072" cy="485"/>
              <a:chOff x="0" y="4862"/>
              <a:chExt cx="3072" cy="485"/>
            </a:xfrm>
          </p:grpSpPr>
          <p:sp>
            <p:nvSpPr>
              <p:cNvPr id="34895" name="Rectangle 44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96" name="Rectangle 4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47	</a:t>
                </a:r>
                <a:r>
                  <a:rPr lang="en-US" sz="1100" b="1">
                    <a:latin typeface="Courier New" pitchFamily="49" charset="0"/>
                  </a:rPr>
                  <a:t>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total =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36"/>
              <a:ext cx="3072" cy="485"/>
              <a:chOff x="0" y="5236"/>
              <a:chExt cx="3072" cy="485"/>
            </a:xfrm>
          </p:grpSpPr>
          <p:sp>
            <p:nvSpPr>
              <p:cNvPr id="34893" name="Rectangle 4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94" name="Rectangle 4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48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10"/>
              <a:ext cx="3072" cy="485"/>
              <a:chOff x="0" y="5610"/>
              <a:chExt cx="3072" cy="485"/>
            </a:xfrm>
          </p:grpSpPr>
          <p:sp>
            <p:nvSpPr>
              <p:cNvPr id="34891" name="Rectangle 50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92" name="Rectangle 5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49	</a:t>
                </a:r>
                <a:r>
                  <a:rPr lang="en-US" sz="1100" b="1">
                    <a:latin typeface="Courier New" pitchFamily="49" charset="0"/>
                  </a:rPr>
                  <a:t>   cout &lt;&lt; "********\n  Mean\n********\n";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5984"/>
              <a:ext cx="3072" cy="485"/>
              <a:chOff x="0" y="5984"/>
              <a:chExt cx="3072" cy="485"/>
            </a:xfrm>
          </p:grpSpPr>
          <p:sp>
            <p:nvSpPr>
              <p:cNvPr id="34889" name="Rectangle 53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90" name="Rectangle 54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50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58"/>
              <a:ext cx="3072" cy="485"/>
              <a:chOff x="0" y="6358"/>
              <a:chExt cx="3072" cy="485"/>
            </a:xfrm>
          </p:grpSpPr>
          <p:sp>
            <p:nvSpPr>
              <p:cNvPr id="34887" name="Rectangle 5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88" name="Rectangle 57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51	</a:t>
                </a:r>
                <a:r>
                  <a:rPr lang="en-US" sz="1100" b="1">
                    <a:latin typeface="Courier New" pitchFamily="49" charset="0"/>
                  </a:rPr>
                  <a:t>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100" b="1">
                    <a:latin typeface="Courier New" pitchFamily="49" charset="0"/>
                  </a:rPr>
                  <a:t> (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j = 0; j &lt; arraySize; j++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32"/>
              <a:ext cx="3072" cy="485"/>
              <a:chOff x="0" y="6732"/>
              <a:chExt cx="3072" cy="485"/>
            </a:xfrm>
          </p:grpSpPr>
          <p:sp>
            <p:nvSpPr>
              <p:cNvPr id="34885" name="Rectangle 59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86" name="Rectangle 60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52	</a:t>
                </a:r>
                <a:r>
                  <a:rPr lang="en-US" sz="1100" b="1">
                    <a:latin typeface="Courier New" pitchFamily="49" charset="0"/>
                  </a:rPr>
                  <a:t>      total += answer[ j ];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06"/>
              <a:ext cx="3072" cy="485"/>
              <a:chOff x="0" y="7106"/>
              <a:chExt cx="3072" cy="485"/>
            </a:xfrm>
          </p:grpSpPr>
          <p:sp>
            <p:nvSpPr>
              <p:cNvPr id="34883" name="Rectangle 62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84" name="Rectangle 63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53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0" y="7480"/>
              <a:ext cx="3072" cy="485"/>
              <a:chOff x="0" y="7480"/>
              <a:chExt cx="3072" cy="485"/>
            </a:xfrm>
          </p:grpSpPr>
          <p:sp>
            <p:nvSpPr>
              <p:cNvPr id="34881" name="Rectangle 65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82" name="Rectangle 66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54	</a:t>
                </a:r>
                <a:r>
                  <a:rPr lang="en-US" sz="1100" b="1">
                    <a:latin typeface="Courier New" pitchFamily="49" charset="0"/>
                  </a:rPr>
                  <a:t>   cout &lt;&lt; "The mean is the average value of the data\n"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0" y="7854"/>
              <a:ext cx="3072" cy="485"/>
              <a:chOff x="0" y="7854"/>
              <a:chExt cx="3072" cy="485"/>
            </a:xfrm>
          </p:grpSpPr>
          <p:sp>
            <p:nvSpPr>
              <p:cNvPr id="34879" name="Rectangle 68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80" name="Rectangle 69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55	</a:t>
                </a:r>
                <a:r>
                  <a:rPr lang="en-US" sz="1100" b="1">
                    <a:latin typeface="Courier New" pitchFamily="49" charset="0"/>
                  </a:rPr>
                  <a:t>        &lt;&lt; "items. The mean is equal to the total of\n"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0" y="8228"/>
              <a:ext cx="3072" cy="485"/>
              <a:chOff x="0" y="8228"/>
              <a:chExt cx="3072" cy="485"/>
            </a:xfrm>
          </p:grpSpPr>
          <p:sp>
            <p:nvSpPr>
              <p:cNvPr id="34877" name="Rectangle 71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78" name="Rectangle 72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56	</a:t>
                </a:r>
                <a:r>
                  <a:rPr lang="en-US" sz="1100" b="1">
                    <a:latin typeface="Courier New" pitchFamily="49" charset="0"/>
                  </a:rPr>
                  <a:t>        &lt;&lt; "all the data items divided by the number\n"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73"/>
            <p:cNvGrpSpPr>
              <a:grpSpLocks/>
            </p:cNvGrpSpPr>
            <p:nvPr/>
          </p:nvGrpSpPr>
          <p:grpSpPr bwMode="auto">
            <a:xfrm>
              <a:off x="0" y="8602"/>
              <a:ext cx="3072" cy="485"/>
              <a:chOff x="0" y="8602"/>
              <a:chExt cx="3072" cy="485"/>
            </a:xfrm>
          </p:grpSpPr>
          <p:sp>
            <p:nvSpPr>
              <p:cNvPr id="34875" name="Rectangle 74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76" name="Rectangle 75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57	</a:t>
                </a:r>
                <a:r>
                  <a:rPr lang="en-US" sz="1100" b="1">
                    <a:latin typeface="Courier New" pitchFamily="49" charset="0"/>
                  </a:rPr>
                  <a:t>        &lt;&lt; "of data items (" &lt;&lt; arraySize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76"/>
            <p:cNvGrpSpPr>
              <a:grpSpLocks/>
            </p:cNvGrpSpPr>
            <p:nvPr/>
          </p:nvGrpSpPr>
          <p:grpSpPr bwMode="auto">
            <a:xfrm>
              <a:off x="0" y="8976"/>
              <a:ext cx="3072" cy="485"/>
              <a:chOff x="0" y="8976"/>
              <a:chExt cx="3072" cy="485"/>
            </a:xfrm>
          </p:grpSpPr>
          <p:sp>
            <p:nvSpPr>
              <p:cNvPr id="34873" name="Rectangle 77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74" name="Rectangle 78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58	</a:t>
                </a:r>
                <a:r>
                  <a:rPr lang="en-US" sz="1100" b="1">
                    <a:latin typeface="Courier New" pitchFamily="49" charset="0"/>
                  </a:rPr>
                  <a:t>        &lt;&lt; "). The mean value for\nthis run is: "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79"/>
            <p:cNvGrpSpPr>
              <a:grpSpLocks/>
            </p:cNvGrpSpPr>
            <p:nvPr/>
          </p:nvGrpSpPr>
          <p:grpSpPr bwMode="auto">
            <a:xfrm>
              <a:off x="0" y="9350"/>
              <a:ext cx="3072" cy="485"/>
              <a:chOff x="0" y="9350"/>
              <a:chExt cx="3072" cy="485"/>
            </a:xfrm>
          </p:grpSpPr>
          <p:sp>
            <p:nvSpPr>
              <p:cNvPr id="34871" name="Rectangle 80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72" name="Rectangle 81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59	</a:t>
                </a:r>
                <a:r>
                  <a:rPr lang="en-US" sz="1100" b="1">
                    <a:latin typeface="Courier New" pitchFamily="49" charset="0"/>
                  </a:rPr>
                  <a:t>        &lt;&lt; total &lt;&lt; " / " &lt;&lt; arraySize &lt;&lt; " = 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9" name="Group 82"/>
            <p:cNvGrpSpPr>
              <a:grpSpLocks/>
            </p:cNvGrpSpPr>
            <p:nvPr/>
          </p:nvGrpSpPr>
          <p:grpSpPr bwMode="auto">
            <a:xfrm>
              <a:off x="0" y="9724"/>
              <a:ext cx="3072" cy="485"/>
              <a:chOff x="0" y="9724"/>
              <a:chExt cx="3072" cy="485"/>
            </a:xfrm>
          </p:grpSpPr>
          <p:sp>
            <p:nvSpPr>
              <p:cNvPr id="34869" name="Rectangle 83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70" name="Rectangle 84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60	</a:t>
                </a:r>
                <a:r>
                  <a:rPr lang="en-US" sz="1100" b="1">
                    <a:latin typeface="Courier New" pitchFamily="49" charset="0"/>
                  </a:rPr>
                  <a:t>        &lt;&lt; setiosflags( ios::fixed | ios::showpoint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0" name="Group 85"/>
            <p:cNvGrpSpPr>
              <a:grpSpLocks/>
            </p:cNvGrpSpPr>
            <p:nvPr/>
          </p:nvGrpSpPr>
          <p:grpSpPr bwMode="auto">
            <a:xfrm>
              <a:off x="0" y="10098"/>
              <a:ext cx="3072" cy="485"/>
              <a:chOff x="0" y="10098"/>
              <a:chExt cx="3072" cy="485"/>
            </a:xfrm>
          </p:grpSpPr>
          <p:sp>
            <p:nvSpPr>
              <p:cNvPr id="34867" name="Rectangle 86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68" name="Rectangle 87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61	</a:t>
                </a:r>
                <a:r>
                  <a:rPr lang="en-US" sz="1100" b="1">
                    <a:latin typeface="Courier New" pitchFamily="49" charset="0"/>
                  </a:rPr>
                  <a:t>        &lt;&lt; setprecision( 4 )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1" name="Group 88"/>
            <p:cNvGrpSpPr>
              <a:grpSpLocks/>
            </p:cNvGrpSpPr>
            <p:nvPr/>
          </p:nvGrpSpPr>
          <p:grpSpPr bwMode="auto">
            <a:xfrm>
              <a:off x="0" y="10472"/>
              <a:ext cx="3072" cy="485"/>
              <a:chOff x="0" y="10472"/>
              <a:chExt cx="3072" cy="485"/>
            </a:xfrm>
          </p:grpSpPr>
          <p:sp>
            <p:nvSpPr>
              <p:cNvPr id="34865" name="Rectangle 89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66" name="Rectangle 90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62	</a:t>
                </a:r>
                <a:r>
                  <a:rPr lang="en-US" sz="1100" b="1">
                    <a:latin typeface="Courier New" pitchFamily="49" charset="0"/>
                  </a:rPr>
                  <a:t>        &lt;&lt;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static_cast</a:t>
                </a:r>
                <a:r>
                  <a:rPr lang="en-US" sz="1100" b="1">
                    <a:latin typeface="Courier New" pitchFamily="49" charset="0"/>
                  </a:rPr>
                  <a:t>&lt;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double</a:t>
                </a:r>
                <a:r>
                  <a:rPr lang="en-US" sz="1100" b="1">
                    <a:latin typeface="Courier New" pitchFamily="49" charset="0"/>
                  </a:rPr>
                  <a:t> &gt;( total ) / arraySize &lt;&lt; "\n\n";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4816" name="Group 91"/>
            <p:cNvGrpSpPr>
              <a:grpSpLocks/>
            </p:cNvGrpSpPr>
            <p:nvPr/>
          </p:nvGrpSpPr>
          <p:grpSpPr bwMode="auto">
            <a:xfrm>
              <a:off x="0" y="10846"/>
              <a:ext cx="3072" cy="485"/>
              <a:chOff x="0" y="10846"/>
              <a:chExt cx="3072" cy="485"/>
            </a:xfrm>
          </p:grpSpPr>
          <p:sp>
            <p:nvSpPr>
              <p:cNvPr id="34863" name="Rectangle 92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64" name="Rectangle 93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63	</a:t>
                </a:r>
                <a:r>
                  <a:rPr lang="en-US" sz="11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4817" name="Group 94"/>
            <p:cNvGrpSpPr>
              <a:grpSpLocks/>
            </p:cNvGrpSpPr>
            <p:nvPr/>
          </p:nvGrpSpPr>
          <p:grpSpPr bwMode="auto">
            <a:xfrm>
              <a:off x="0" y="11220"/>
              <a:ext cx="3072" cy="485"/>
              <a:chOff x="0" y="11220"/>
              <a:chExt cx="3072" cy="485"/>
            </a:xfrm>
          </p:grpSpPr>
          <p:sp>
            <p:nvSpPr>
              <p:cNvPr id="34861" name="Rectangle 95"/>
              <p:cNvSpPr>
                <a:spLocks noChangeArrowheads="1"/>
              </p:cNvSpPr>
              <p:nvPr/>
            </p:nvSpPr>
            <p:spPr bwMode="auto">
              <a:xfrm>
                <a:off x="0" y="11220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62" name="Rectangle 96"/>
              <p:cNvSpPr>
                <a:spLocks noChangeArrowheads="1"/>
              </p:cNvSpPr>
              <p:nvPr/>
            </p:nvSpPr>
            <p:spPr bwMode="auto">
              <a:xfrm>
                <a:off x="0" y="1122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64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4820" name="Group 97"/>
            <p:cNvGrpSpPr>
              <a:grpSpLocks/>
            </p:cNvGrpSpPr>
            <p:nvPr/>
          </p:nvGrpSpPr>
          <p:grpSpPr bwMode="auto">
            <a:xfrm>
              <a:off x="0" y="11594"/>
              <a:ext cx="3072" cy="485"/>
              <a:chOff x="0" y="11594"/>
              <a:chExt cx="3072" cy="485"/>
            </a:xfrm>
          </p:grpSpPr>
          <p:sp>
            <p:nvSpPr>
              <p:cNvPr id="34859" name="Rectangle 98"/>
              <p:cNvSpPr>
                <a:spLocks noChangeArrowheads="1"/>
              </p:cNvSpPr>
              <p:nvPr/>
            </p:nvSpPr>
            <p:spPr bwMode="auto">
              <a:xfrm>
                <a:off x="0" y="11594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60" name="Rectangle 99"/>
              <p:cNvSpPr>
                <a:spLocks noChangeArrowheads="1"/>
              </p:cNvSpPr>
              <p:nvPr/>
            </p:nvSpPr>
            <p:spPr bwMode="auto">
              <a:xfrm>
                <a:off x="0" y="1159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65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100" b="1">
                    <a:latin typeface="Courier New" pitchFamily="49" charset="0"/>
                  </a:rPr>
                  <a:t> median(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answer[],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size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4821" name="Group 100"/>
            <p:cNvGrpSpPr>
              <a:grpSpLocks/>
            </p:cNvGrpSpPr>
            <p:nvPr/>
          </p:nvGrpSpPr>
          <p:grpSpPr bwMode="auto">
            <a:xfrm>
              <a:off x="0" y="11968"/>
              <a:ext cx="3072" cy="485"/>
              <a:chOff x="0" y="11968"/>
              <a:chExt cx="3072" cy="485"/>
            </a:xfrm>
          </p:grpSpPr>
          <p:sp>
            <p:nvSpPr>
              <p:cNvPr id="34857" name="Rectangle 101"/>
              <p:cNvSpPr>
                <a:spLocks noChangeArrowheads="1"/>
              </p:cNvSpPr>
              <p:nvPr/>
            </p:nvSpPr>
            <p:spPr bwMode="auto">
              <a:xfrm>
                <a:off x="0" y="11968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58" name="Rectangle 102"/>
              <p:cNvSpPr>
                <a:spLocks noChangeArrowheads="1"/>
              </p:cNvSpPr>
              <p:nvPr/>
            </p:nvSpPr>
            <p:spPr bwMode="auto">
              <a:xfrm>
                <a:off x="0" y="1196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66	</a:t>
                </a:r>
                <a:r>
                  <a:rPr lang="en-US" sz="11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4822" name="Group 103"/>
            <p:cNvGrpSpPr>
              <a:grpSpLocks/>
            </p:cNvGrpSpPr>
            <p:nvPr/>
          </p:nvGrpSpPr>
          <p:grpSpPr bwMode="auto">
            <a:xfrm>
              <a:off x="0" y="12342"/>
              <a:ext cx="3072" cy="485"/>
              <a:chOff x="0" y="12342"/>
              <a:chExt cx="3072" cy="485"/>
            </a:xfrm>
          </p:grpSpPr>
          <p:sp>
            <p:nvSpPr>
              <p:cNvPr id="34855" name="Rectangle 104"/>
              <p:cNvSpPr>
                <a:spLocks noChangeArrowheads="1"/>
              </p:cNvSpPr>
              <p:nvPr/>
            </p:nvSpPr>
            <p:spPr bwMode="auto">
              <a:xfrm>
                <a:off x="0" y="12342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56" name="Rectangle 105"/>
              <p:cNvSpPr>
                <a:spLocks noChangeArrowheads="1"/>
              </p:cNvSpPr>
              <p:nvPr/>
            </p:nvSpPr>
            <p:spPr bwMode="auto">
              <a:xfrm>
                <a:off x="0" y="1234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67	</a:t>
                </a:r>
                <a:r>
                  <a:rPr lang="en-US" sz="1100" b="1">
                    <a:latin typeface="Courier New" pitchFamily="49" charset="0"/>
                  </a:rPr>
                  <a:t>   cout &lt;&lt; "\n********\n Median\n********\n"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EA8796B-ECAD-49EE-A1E4-B575F4EBE87B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>
                <a:cs typeface="Times New Roman" pitchFamily="18" charset="0"/>
              </a:rPr>
              <a:t>3.1  Define function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median</a:t>
            </a:r>
          </a:p>
          <a:p>
            <a:pPr eaLnBrk="1" hangingPunct="1"/>
            <a:r>
              <a:rPr lang="en-US" sz="1600" smtClean="0">
                <a:cs typeface="Courier New" pitchFamily="49" charset="0"/>
              </a:rPr>
              <a:t>3.1.1 Sort Array</a:t>
            </a: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3.1.2 Print middle element</a:t>
            </a: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3.2  Define function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mode</a:t>
            </a:r>
          </a:p>
          <a:p>
            <a:pPr eaLnBrk="1" hangingPunct="1"/>
            <a:r>
              <a:rPr lang="en-US" sz="1600" smtClean="0">
                <a:cs typeface="Courier New" pitchFamily="49" charset="0"/>
              </a:rPr>
              <a:t>3.2.1 Increase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frequency[]</a:t>
            </a:r>
            <a:r>
              <a:rPr lang="en-US" sz="1600" smtClean="0">
                <a:cs typeface="Courier New" pitchFamily="49" charset="0"/>
              </a:rPr>
              <a:t> depending on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response[]</a:t>
            </a:r>
            <a:endParaRPr lang="en-US" sz="1600" smtClean="0">
              <a:latin typeface="Courier New" pitchFamily="49" charset="0"/>
            </a:endParaRPr>
          </a:p>
          <a:p>
            <a:pPr eaLnBrk="1" hangingPunct="1"/>
            <a:endParaRPr lang="en-US" sz="1600" smtClean="0"/>
          </a:p>
        </p:txBody>
      </p:sp>
      <p:grpSp>
        <p:nvGrpSpPr>
          <p:cNvPr id="2" name="Group 148"/>
          <p:cNvGrpSpPr>
            <a:grpSpLocks/>
          </p:cNvGrpSpPr>
          <p:nvPr/>
        </p:nvGrpSpPr>
        <p:grpSpPr bwMode="auto">
          <a:xfrm>
            <a:off x="0" y="0"/>
            <a:ext cx="6705600" cy="6874372"/>
            <a:chOff x="0" y="0"/>
            <a:chExt cx="3072" cy="10497"/>
          </a:xfrm>
        </p:grpSpPr>
        <p:grpSp>
          <p:nvGrpSpPr>
            <p:cNvPr id="3" name="Group 93"/>
            <p:cNvGrpSpPr>
              <a:grpSpLocks/>
            </p:cNvGrpSpPr>
            <p:nvPr/>
          </p:nvGrpSpPr>
          <p:grpSpPr bwMode="auto">
            <a:xfrm>
              <a:off x="0" y="0"/>
              <a:ext cx="3072" cy="399"/>
              <a:chOff x="0" y="0"/>
              <a:chExt cx="3072" cy="399"/>
            </a:xfrm>
          </p:grpSpPr>
          <p:sp>
            <p:nvSpPr>
              <p:cNvPr id="35930" name="Rectangle 9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31" name="Rectangle 6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68	</a:t>
                </a:r>
                <a:r>
                  <a:rPr lang="en-US" sz="1100" b="1">
                    <a:latin typeface="Courier New" pitchFamily="49" charset="0"/>
                  </a:rPr>
                  <a:t>        &lt;&lt; "The unsorted array of responses is";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95"/>
            <p:cNvGrpSpPr>
              <a:grpSpLocks/>
            </p:cNvGrpSpPr>
            <p:nvPr/>
          </p:nvGrpSpPr>
          <p:grpSpPr bwMode="auto">
            <a:xfrm>
              <a:off x="0" y="374"/>
              <a:ext cx="3072" cy="399"/>
              <a:chOff x="0" y="374"/>
              <a:chExt cx="3072" cy="399"/>
            </a:xfrm>
          </p:grpSpPr>
          <p:sp>
            <p:nvSpPr>
              <p:cNvPr id="35928" name="Rectangle 94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29" name="Rectangle 65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69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97"/>
            <p:cNvGrpSpPr>
              <a:grpSpLocks/>
            </p:cNvGrpSpPr>
            <p:nvPr/>
          </p:nvGrpSpPr>
          <p:grpSpPr bwMode="auto">
            <a:xfrm>
              <a:off x="0" y="748"/>
              <a:ext cx="3072" cy="399"/>
              <a:chOff x="0" y="748"/>
              <a:chExt cx="3072" cy="399"/>
            </a:xfrm>
          </p:grpSpPr>
          <p:sp>
            <p:nvSpPr>
              <p:cNvPr id="35926" name="Rectangle 96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27" name="Rectangle 66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70	</a:t>
                </a:r>
                <a:r>
                  <a:rPr lang="en-US" sz="1100" b="1">
                    <a:latin typeface="Courier New" pitchFamily="49" charset="0"/>
                  </a:rPr>
                  <a:t>   printArray( answer, size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99"/>
            <p:cNvGrpSpPr>
              <a:grpSpLocks/>
            </p:cNvGrpSpPr>
            <p:nvPr/>
          </p:nvGrpSpPr>
          <p:grpSpPr bwMode="auto">
            <a:xfrm>
              <a:off x="0" y="1122"/>
              <a:ext cx="3072" cy="399"/>
              <a:chOff x="0" y="1122"/>
              <a:chExt cx="3072" cy="399"/>
            </a:xfrm>
          </p:grpSpPr>
          <p:sp>
            <p:nvSpPr>
              <p:cNvPr id="35924" name="Rectangle 98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25" name="Rectangle 67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71	</a:t>
                </a:r>
                <a:r>
                  <a:rPr lang="en-US" sz="1100" b="1">
                    <a:latin typeface="Courier New" pitchFamily="49" charset="0"/>
                  </a:rPr>
                  <a:t>   bubbleSort( answer, size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01"/>
            <p:cNvGrpSpPr>
              <a:grpSpLocks/>
            </p:cNvGrpSpPr>
            <p:nvPr/>
          </p:nvGrpSpPr>
          <p:grpSpPr bwMode="auto">
            <a:xfrm>
              <a:off x="0" y="1496"/>
              <a:ext cx="3072" cy="399"/>
              <a:chOff x="0" y="1496"/>
              <a:chExt cx="3072" cy="399"/>
            </a:xfrm>
          </p:grpSpPr>
          <p:sp>
            <p:nvSpPr>
              <p:cNvPr id="35922" name="Rectangle 100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23" name="Rectangle 6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72	</a:t>
                </a:r>
                <a:r>
                  <a:rPr lang="en-US" sz="1100" b="1">
                    <a:latin typeface="Courier New" pitchFamily="49" charset="0"/>
                  </a:rPr>
                  <a:t>   cout &lt;&lt; "\n\nThe sorted array is";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03"/>
            <p:cNvGrpSpPr>
              <a:grpSpLocks/>
            </p:cNvGrpSpPr>
            <p:nvPr/>
          </p:nvGrpSpPr>
          <p:grpSpPr bwMode="auto">
            <a:xfrm>
              <a:off x="0" y="1870"/>
              <a:ext cx="3072" cy="399"/>
              <a:chOff x="0" y="1870"/>
              <a:chExt cx="3072" cy="399"/>
            </a:xfrm>
          </p:grpSpPr>
          <p:sp>
            <p:nvSpPr>
              <p:cNvPr id="35920" name="Rectangle 102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21" name="Rectangle 69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73	</a:t>
                </a:r>
                <a:r>
                  <a:rPr lang="en-US" sz="1100" b="1">
                    <a:latin typeface="Courier New" pitchFamily="49" charset="0"/>
                  </a:rPr>
                  <a:t>   printArray( answer, size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105"/>
            <p:cNvGrpSpPr>
              <a:grpSpLocks/>
            </p:cNvGrpSpPr>
            <p:nvPr/>
          </p:nvGrpSpPr>
          <p:grpSpPr bwMode="auto">
            <a:xfrm>
              <a:off x="0" y="2244"/>
              <a:ext cx="3072" cy="399"/>
              <a:chOff x="0" y="2244"/>
              <a:chExt cx="3072" cy="399"/>
            </a:xfrm>
          </p:grpSpPr>
          <p:sp>
            <p:nvSpPr>
              <p:cNvPr id="35918" name="Rectangle 10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19" name="Rectangle 70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74	</a:t>
                </a:r>
                <a:r>
                  <a:rPr lang="en-US" sz="1100" b="1">
                    <a:latin typeface="Courier New" pitchFamily="49" charset="0"/>
                  </a:rPr>
                  <a:t>   cout &lt;&lt; "\n\nThe median is element " &lt;&lt; size / 2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107"/>
            <p:cNvGrpSpPr>
              <a:grpSpLocks/>
            </p:cNvGrpSpPr>
            <p:nvPr/>
          </p:nvGrpSpPr>
          <p:grpSpPr bwMode="auto">
            <a:xfrm>
              <a:off x="0" y="2618"/>
              <a:ext cx="3072" cy="399"/>
              <a:chOff x="0" y="2618"/>
              <a:chExt cx="3072" cy="399"/>
            </a:xfrm>
          </p:grpSpPr>
          <p:sp>
            <p:nvSpPr>
              <p:cNvPr id="35916" name="Rectangle 10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17" name="Rectangle 71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75	</a:t>
                </a:r>
                <a:r>
                  <a:rPr lang="en-US" sz="1100" b="1">
                    <a:latin typeface="Courier New" pitchFamily="49" charset="0"/>
                  </a:rPr>
                  <a:t>        &lt;&lt; " of\nthe sorted " &lt;&lt; size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109"/>
            <p:cNvGrpSpPr>
              <a:grpSpLocks/>
            </p:cNvGrpSpPr>
            <p:nvPr/>
          </p:nvGrpSpPr>
          <p:grpSpPr bwMode="auto">
            <a:xfrm>
              <a:off x="0" y="2992"/>
              <a:ext cx="3072" cy="399"/>
              <a:chOff x="0" y="2992"/>
              <a:chExt cx="3072" cy="399"/>
            </a:xfrm>
          </p:grpSpPr>
          <p:sp>
            <p:nvSpPr>
              <p:cNvPr id="35914" name="Rectangle 108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15" name="Rectangle 72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76	</a:t>
                </a:r>
                <a:r>
                  <a:rPr lang="en-US" sz="1100" b="1">
                    <a:latin typeface="Courier New" pitchFamily="49" charset="0"/>
                  </a:rPr>
                  <a:t>        &lt;&lt; " element array.\nFor this run the median is 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111"/>
            <p:cNvGrpSpPr>
              <a:grpSpLocks/>
            </p:cNvGrpSpPr>
            <p:nvPr/>
          </p:nvGrpSpPr>
          <p:grpSpPr bwMode="auto">
            <a:xfrm>
              <a:off x="0" y="3366"/>
              <a:ext cx="3072" cy="399"/>
              <a:chOff x="0" y="3366"/>
              <a:chExt cx="3072" cy="399"/>
            </a:xfrm>
          </p:grpSpPr>
          <p:sp>
            <p:nvSpPr>
              <p:cNvPr id="35912" name="Rectangle 110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13" name="Rectangle 7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77	</a:t>
                </a:r>
                <a:r>
                  <a:rPr lang="en-US" sz="1100" b="1">
                    <a:latin typeface="Courier New" pitchFamily="49" charset="0"/>
                  </a:rPr>
                  <a:t>        &lt;&lt; answer[ size / 2 ] &lt;&lt; "\n\n";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113"/>
            <p:cNvGrpSpPr>
              <a:grpSpLocks/>
            </p:cNvGrpSpPr>
            <p:nvPr/>
          </p:nvGrpSpPr>
          <p:grpSpPr bwMode="auto">
            <a:xfrm>
              <a:off x="0" y="3740"/>
              <a:ext cx="3072" cy="399"/>
              <a:chOff x="0" y="3740"/>
              <a:chExt cx="3072" cy="399"/>
            </a:xfrm>
          </p:grpSpPr>
          <p:sp>
            <p:nvSpPr>
              <p:cNvPr id="35910" name="Rectangle 112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11" name="Rectangle 74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78	</a:t>
                </a:r>
                <a:r>
                  <a:rPr lang="en-US" sz="11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115"/>
            <p:cNvGrpSpPr>
              <a:grpSpLocks/>
            </p:cNvGrpSpPr>
            <p:nvPr/>
          </p:nvGrpSpPr>
          <p:grpSpPr bwMode="auto">
            <a:xfrm>
              <a:off x="0" y="4114"/>
              <a:ext cx="3072" cy="399"/>
              <a:chOff x="0" y="4114"/>
              <a:chExt cx="3072" cy="399"/>
            </a:xfrm>
          </p:grpSpPr>
          <p:sp>
            <p:nvSpPr>
              <p:cNvPr id="35908" name="Rectangle 114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09" name="Rectangle 75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79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117"/>
            <p:cNvGrpSpPr>
              <a:grpSpLocks/>
            </p:cNvGrpSpPr>
            <p:nvPr/>
          </p:nvGrpSpPr>
          <p:grpSpPr bwMode="auto">
            <a:xfrm>
              <a:off x="0" y="4488"/>
              <a:ext cx="3072" cy="399"/>
              <a:chOff x="0" y="4488"/>
              <a:chExt cx="3072" cy="399"/>
            </a:xfrm>
          </p:grpSpPr>
          <p:sp>
            <p:nvSpPr>
              <p:cNvPr id="35906" name="Rectangle 116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07" name="Rectangle 76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80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100" b="1">
                    <a:latin typeface="Courier New" pitchFamily="49" charset="0"/>
                  </a:rPr>
                  <a:t> mode(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freq[],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answer[],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size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119"/>
            <p:cNvGrpSpPr>
              <a:grpSpLocks/>
            </p:cNvGrpSpPr>
            <p:nvPr/>
          </p:nvGrpSpPr>
          <p:grpSpPr bwMode="auto">
            <a:xfrm>
              <a:off x="0" y="4862"/>
              <a:ext cx="3072" cy="399"/>
              <a:chOff x="0" y="4862"/>
              <a:chExt cx="3072" cy="399"/>
            </a:xfrm>
          </p:grpSpPr>
          <p:sp>
            <p:nvSpPr>
              <p:cNvPr id="35904" name="Rectangle 118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05" name="Rectangle 77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81	</a:t>
                </a:r>
                <a:r>
                  <a:rPr lang="en-US" sz="11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121"/>
            <p:cNvGrpSpPr>
              <a:grpSpLocks/>
            </p:cNvGrpSpPr>
            <p:nvPr/>
          </p:nvGrpSpPr>
          <p:grpSpPr bwMode="auto">
            <a:xfrm>
              <a:off x="0" y="5236"/>
              <a:ext cx="3072" cy="399"/>
              <a:chOff x="0" y="5236"/>
              <a:chExt cx="3072" cy="399"/>
            </a:xfrm>
          </p:grpSpPr>
          <p:sp>
            <p:nvSpPr>
              <p:cNvPr id="35902" name="Rectangle 120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03" name="Rectangle 7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82	</a:t>
                </a:r>
                <a:r>
                  <a:rPr lang="en-US" sz="1100" b="1">
                    <a:latin typeface="Courier New" pitchFamily="49" charset="0"/>
                  </a:rPr>
                  <a:t>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rating, largest = 0, modeValue =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123"/>
            <p:cNvGrpSpPr>
              <a:grpSpLocks/>
            </p:cNvGrpSpPr>
            <p:nvPr/>
          </p:nvGrpSpPr>
          <p:grpSpPr bwMode="auto">
            <a:xfrm>
              <a:off x="0" y="5610"/>
              <a:ext cx="3072" cy="399"/>
              <a:chOff x="0" y="5610"/>
              <a:chExt cx="3072" cy="399"/>
            </a:xfrm>
          </p:grpSpPr>
          <p:sp>
            <p:nvSpPr>
              <p:cNvPr id="35900" name="Rectangle 122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01" name="Rectangle 79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83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125"/>
            <p:cNvGrpSpPr>
              <a:grpSpLocks/>
            </p:cNvGrpSpPr>
            <p:nvPr/>
          </p:nvGrpSpPr>
          <p:grpSpPr bwMode="auto">
            <a:xfrm>
              <a:off x="0" y="5984"/>
              <a:ext cx="3072" cy="399"/>
              <a:chOff x="0" y="5984"/>
              <a:chExt cx="3072" cy="399"/>
            </a:xfrm>
          </p:grpSpPr>
          <p:sp>
            <p:nvSpPr>
              <p:cNvPr id="35898" name="Rectangle 124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899" name="Rectangle 80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84	</a:t>
                </a:r>
                <a:r>
                  <a:rPr lang="en-US" sz="1100" b="1">
                    <a:latin typeface="Courier New" pitchFamily="49" charset="0"/>
                  </a:rPr>
                  <a:t>   cout &lt;&lt; "\n********\n  Mode\n********\n";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127"/>
            <p:cNvGrpSpPr>
              <a:grpSpLocks/>
            </p:cNvGrpSpPr>
            <p:nvPr/>
          </p:nvGrpSpPr>
          <p:grpSpPr bwMode="auto">
            <a:xfrm>
              <a:off x="0" y="6358"/>
              <a:ext cx="3072" cy="399"/>
              <a:chOff x="0" y="6358"/>
              <a:chExt cx="3072" cy="399"/>
            </a:xfrm>
          </p:grpSpPr>
          <p:sp>
            <p:nvSpPr>
              <p:cNvPr id="35896" name="Rectangle 12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897" name="Rectangle 81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85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129"/>
            <p:cNvGrpSpPr>
              <a:grpSpLocks/>
            </p:cNvGrpSpPr>
            <p:nvPr/>
          </p:nvGrpSpPr>
          <p:grpSpPr bwMode="auto">
            <a:xfrm>
              <a:off x="0" y="6732"/>
              <a:ext cx="3072" cy="399"/>
              <a:chOff x="0" y="6732"/>
              <a:chExt cx="3072" cy="399"/>
            </a:xfrm>
          </p:grpSpPr>
          <p:sp>
            <p:nvSpPr>
              <p:cNvPr id="35894" name="Rectangle 128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895" name="Rectangle 82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86	</a:t>
                </a:r>
                <a:r>
                  <a:rPr lang="en-US" sz="1100" b="1">
                    <a:latin typeface="Courier New" pitchFamily="49" charset="0"/>
                  </a:rPr>
                  <a:t>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100" b="1">
                    <a:latin typeface="Courier New" pitchFamily="49" charset="0"/>
                  </a:rPr>
                  <a:t> ( rating = 1; rating &lt;= 9; rating++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131"/>
            <p:cNvGrpSpPr>
              <a:grpSpLocks/>
            </p:cNvGrpSpPr>
            <p:nvPr/>
          </p:nvGrpSpPr>
          <p:grpSpPr bwMode="auto">
            <a:xfrm>
              <a:off x="0" y="7106"/>
              <a:ext cx="3072" cy="399"/>
              <a:chOff x="0" y="7106"/>
              <a:chExt cx="3072" cy="399"/>
            </a:xfrm>
          </p:grpSpPr>
          <p:sp>
            <p:nvSpPr>
              <p:cNvPr id="35892" name="Rectangle 130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893" name="Rectangle 83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87	</a:t>
                </a:r>
                <a:r>
                  <a:rPr lang="en-US" sz="1100" b="1">
                    <a:latin typeface="Courier New" pitchFamily="49" charset="0"/>
                  </a:rPr>
                  <a:t>      freq[ rating ] =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133"/>
            <p:cNvGrpSpPr>
              <a:grpSpLocks/>
            </p:cNvGrpSpPr>
            <p:nvPr/>
          </p:nvGrpSpPr>
          <p:grpSpPr bwMode="auto">
            <a:xfrm>
              <a:off x="0" y="7480"/>
              <a:ext cx="3072" cy="399"/>
              <a:chOff x="0" y="7480"/>
              <a:chExt cx="3072" cy="399"/>
            </a:xfrm>
          </p:grpSpPr>
          <p:sp>
            <p:nvSpPr>
              <p:cNvPr id="35890" name="Rectangle 132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891" name="Rectangle 84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88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135"/>
            <p:cNvGrpSpPr>
              <a:grpSpLocks/>
            </p:cNvGrpSpPr>
            <p:nvPr/>
          </p:nvGrpSpPr>
          <p:grpSpPr bwMode="auto">
            <a:xfrm>
              <a:off x="0" y="7854"/>
              <a:ext cx="3072" cy="399"/>
              <a:chOff x="0" y="7854"/>
              <a:chExt cx="3072" cy="399"/>
            </a:xfrm>
          </p:grpSpPr>
          <p:sp>
            <p:nvSpPr>
              <p:cNvPr id="35888" name="Rectangle 134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889" name="Rectangle 85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89	</a:t>
                </a:r>
                <a:r>
                  <a:rPr lang="en-US" sz="1100" b="1">
                    <a:latin typeface="Courier New" pitchFamily="49" charset="0"/>
                  </a:rPr>
                  <a:t>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100" b="1">
                    <a:latin typeface="Courier New" pitchFamily="49" charset="0"/>
                  </a:rPr>
                  <a:t> (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j = 0; j &lt; size; j++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137"/>
            <p:cNvGrpSpPr>
              <a:grpSpLocks/>
            </p:cNvGrpSpPr>
            <p:nvPr/>
          </p:nvGrpSpPr>
          <p:grpSpPr bwMode="auto">
            <a:xfrm>
              <a:off x="0" y="8228"/>
              <a:ext cx="3072" cy="399"/>
              <a:chOff x="0" y="8228"/>
              <a:chExt cx="3072" cy="399"/>
            </a:xfrm>
          </p:grpSpPr>
          <p:sp>
            <p:nvSpPr>
              <p:cNvPr id="35886" name="Rectangle 136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887" name="Rectangle 86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90	</a:t>
                </a:r>
                <a:r>
                  <a:rPr lang="en-US" sz="1100" b="1">
                    <a:latin typeface="Courier New" pitchFamily="49" charset="0"/>
                  </a:rPr>
                  <a:t>      ++freq[ answer[ j ] ];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139"/>
            <p:cNvGrpSpPr>
              <a:grpSpLocks/>
            </p:cNvGrpSpPr>
            <p:nvPr/>
          </p:nvGrpSpPr>
          <p:grpSpPr bwMode="auto">
            <a:xfrm>
              <a:off x="0" y="8602"/>
              <a:ext cx="3072" cy="399"/>
              <a:chOff x="0" y="8602"/>
              <a:chExt cx="3072" cy="399"/>
            </a:xfrm>
          </p:grpSpPr>
          <p:sp>
            <p:nvSpPr>
              <p:cNvPr id="35884" name="Rectangle 138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885" name="Rectangle 87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91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141"/>
            <p:cNvGrpSpPr>
              <a:grpSpLocks/>
            </p:cNvGrpSpPr>
            <p:nvPr/>
          </p:nvGrpSpPr>
          <p:grpSpPr bwMode="auto">
            <a:xfrm>
              <a:off x="0" y="8976"/>
              <a:ext cx="3072" cy="399"/>
              <a:chOff x="0" y="8976"/>
              <a:chExt cx="3072" cy="399"/>
            </a:xfrm>
          </p:grpSpPr>
          <p:sp>
            <p:nvSpPr>
              <p:cNvPr id="35882" name="Rectangle 140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883" name="Rectangle 88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92	</a:t>
                </a:r>
                <a:r>
                  <a:rPr lang="en-US" sz="1100" b="1">
                    <a:latin typeface="Courier New" pitchFamily="49" charset="0"/>
                  </a:rPr>
                  <a:t>   cout &lt;&lt; "Response"&lt;&lt; setw( 11 ) &lt;&lt; "Frequency"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43"/>
            <p:cNvGrpSpPr>
              <a:grpSpLocks/>
            </p:cNvGrpSpPr>
            <p:nvPr/>
          </p:nvGrpSpPr>
          <p:grpSpPr bwMode="auto">
            <a:xfrm>
              <a:off x="0" y="9350"/>
              <a:ext cx="3072" cy="399"/>
              <a:chOff x="0" y="9350"/>
              <a:chExt cx="3072" cy="399"/>
            </a:xfrm>
          </p:grpSpPr>
          <p:sp>
            <p:nvSpPr>
              <p:cNvPr id="35880" name="Rectangle 142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881" name="Rectangle 89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93	</a:t>
                </a:r>
                <a:r>
                  <a:rPr lang="en-US" sz="1100" b="1">
                    <a:latin typeface="Courier New" pitchFamily="49" charset="0"/>
                  </a:rPr>
                  <a:t>        &lt;&lt; setw( 19 ) &lt;&lt; "Histogram\n\n" &lt;&lt; setw( 55 )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9" name="Group 145"/>
            <p:cNvGrpSpPr>
              <a:grpSpLocks/>
            </p:cNvGrpSpPr>
            <p:nvPr/>
          </p:nvGrpSpPr>
          <p:grpSpPr bwMode="auto">
            <a:xfrm>
              <a:off x="0" y="9724"/>
              <a:ext cx="3072" cy="399"/>
              <a:chOff x="0" y="9724"/>
              <a:chExt cx="3072" cy="399"/>
            </a:xfrm>
          </p:grpSpPr>
          <p:sp>
            <p:nvSpPr>
              <p:cNvPr id="35878" name="Rectangle 144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879" name="Rectangle 90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94	</a:t>
                </a:r>
                <a:r>
                  <a:rPr lang="en-US" sz="1100" b="1">
                    <a:latin typeface="Courier New" pitchFamily="49" charset="0"/>
                  </a:rPr>
                  <a:t>        &lt;&lt; "1    1    2    2\n" &lt;&lt; setw( 56 )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0" name="Group 147"/>
            <p:cNvGrpSpPr>
              <a:grpSpLocks/>
            </p:cNvGrpSpPr>
            <p:nvPr/>
          </p:nvGrpSpPr>
          <p:grpSpPr bwMode="auto">
            <a:xfrm>
              <a:off x="0" y="10098"/>
              <a:ext cx="3072" cy="399"/>
              <a:chOff x="0" y="10098"/>
              <a:chExt cx="3072" cy="399"/>
            </a:xfrm>
          </p:grpSpPr>
          <p:sp>
            <p:nvSpPr>
              <p:cNvPr id="35876" name="Rectangle 146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877" name="Rectangle 91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95	</a:t>
                </a:r>
                <a:r>
                  <a:rPr lang="en-US" sz="1100" b="1">
                    <a:latin typeface="Courier New" pitchFamily="49" charset="0"/>
                  </a:rPr>
                  <a:t>        &lt;&lt; "5    0    5    0    5\n\n";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49"/>
          <p:cNvGrpSpPr>
            <a:grpSpLocks/>
          </p:cNvGrpSpPr>
          <p:nvPr/>
        </p:nvGrpSpPr>
        <p:grpSpPr bwMode="auto">
          <a:xfrm>
            <a:off x="2438400" y="4803775"/>
            <a:ext cx="4724400" cy="1079500"/>
            <a:chOff x="1152" y="528"/>
            <a:chExt cx="2976" cy="680"/>
          </a:xfrm>
        </p:grpSpPr>
        <p:sp>
          <p:nvSpPr>
            <p:cNvPr id="35846" name="Rectangle 150"/>
            <p:cNvSpPr>
              <a:spLocks noChangeArrowheads="1"/>
            </p:cNvSpPr>
            <p:nvPr/>
          </p:nvSpPr>
          <p:spPr bwMode="auto">
            <a:xfrm>
              <a:off x="1968" y="528"/>
              <a:ext cx="2160" cy="68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</a:rPr>
                <a:t>Notice how the subscript in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frequency[]</a:t>
              </a:r>
              <a:r>
                <a:rPr lang="en-US" sz="1600" b="1">
                  <a:solidFill>
                    <a:schemeClr val="tx1"/>
                  </a:solidFill>
                </a:rPr>
                <a:t> </a:t>
              </a:r>
              <a:r>
                <a:rPr lang="en-US" sz="1600">
                  <a:solidFill>
                    <a:schemeClr val="tx1"/>
                  </a:solidFill>
                </a:rPr>
                <a:t>is the value of an element in</a:t>
              </a:r>
              <a:r>
                <a:rPr lang="en-US" sz="1600" b="1">
                  <a:solidFill>
                    <a:schemeClr val="tx1"/>
                  </a:solidFill>
                </a:rPr>
                <a:t>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response[]</a:t>
              </a:r>
              <a:r>
                <a:rPr lang="en-US" sz="1600" b="1">
                  <a:solidFill>
                    <a:schemeClr val="tx1"/>
                  </a:solidFill>
                </a:rPr>
                <a:t>  </a:t>
              </a:r>
              <a:r>
                <a:rPr lang="en-US" sz="1600">
                  <a:solidFill>
                    <a:schemeClr val="tx1"/>
                  </a:solidFill>
                </a:rPr>
                <a:t>(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answer[]</a:t>
              </a:r>
              <a:r>
                <a:rPr lang="en-US" sz="1600">
                  <a:solidFill>
                    <a:schemeClr val="tx1"/>
                  </a:solidFill>
                </a:rPr>
                <a:t>).</a:t>
              </a:r>
            </a:p>
          </p:txBody>
        </p:sp>
        <p:sp>
          <p:nvSpPr>
            <p:cNvPr id="35847" name="Line 151"/>
            <p:cNvSpPr>
              <a:spLocks noChangeShapeType="1"/>
            </p:cNvSpPr>
            <p:nvPr/>
          </p:nvSpPr>
          <p:spPr bwMode="auto">
            <a:xfrm flipH="1">
              <a:off x="1152" y="624"/>
              <a:ext cx="81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5CC0AF1-0869-4040-AD29-3FF38395E723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/>
              <a:t>3.3 Define </a:t>
            </a:r>
            <a:r>
              <a:rPr lang="en-US" sz="1600" smtClean="0">
                <a:latin typeface="Courier New" pitchFamily="49" charset="0"/>
              </a:rPr>
              <a:t>bubbleSort</a:t>
            </a:r>
          </a:p>
        </p:txBody>
      </p:sp>
      <p:grpSp>
        <p:nvGrpSpPr>
          <p:cNvPr id="2" name="Group 79"/>
          <p:cNvGrpSpPr>
            <a:grpSpLocks/>
          </p:cNvGrpSpPr>
          <p:nvPr/>
        </p:nvGrpSpPr>
        <p:grpSpPr bwMode="auto">
          <a:xfrm>
            <a:off x="0" y="0"/>
            <a:ext cx="6781800" cy="6860934"/>
            <a:chOff x="0" y="0"/>
            <a:chExt cx="3072" cy="9354"/>
          </a:xfrm>
        </p:grpSpPr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0" y="0"/>
              <a:ext cx="3072" cy="378"/>
              <a:chOff x="0" y="0"/>
              <a:chExt cx="3072" cy="378"/>
            </a:xfrm>
          </p:grpSpPr>
          <p:sp>
            <p:nvSpPr>
              <p:cNvPr id="36945" name="Rectangle 2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46" name="Rectangle 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96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32"/>
            <p:cNvGrpSpPr>
              <a:grpSpLocks/>
            </p:cNvGrpSpPr>
            <p:nvPr/>
          </p:nvGrpSpPr>
          <p:grpSpPr bwMode="auto">
            <a:xfrm>
              <a:off x="0" y="374"/>
              <a:ext cx="3072" cy="378"/>
              <a:chOff x="0" y="374"/>
              <a:chExt cx="3072" cy="378"/>
            </a:xfrm>
          </p:grpSpPr>
          <p:sp>
            <p:nvSpPr>
              <p:cNvPr id="36943" name="Rectangle 31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44" name="Rectangle 5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97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200" b="1">
                    <a:latin typeface="Courier New" pitchFamily="49" charset="0"/>
                  </a:rPr>
                  <a:t> ( rating = 1; rating &lt;= 9; rating++ ) 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34"/>
            <p:cNvGrpSpPr>
              <a:grpSpLocks/>
            </p:cNvGrpSpPr>
            <p:nvPr/>
          </p:nvGrpSpPr>
          <p:grpSpPr bwMode="auto">
            <a:xfrm>
              <a:off x="0" y="748"/>
              <a:ext cx="3072" cy="378"/>
              <a:chOff x="0" y="748"/>
              <a:chExt cx="3072" cy="378"/>
            </a:xfrm>
          </p:grpSpPr>
          <p:sp>
            <p:nvSpPr>
              <p:cNvPr id="36941" name="Rectangle 33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42" name="Rectangle 6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98	</a:t>
                </a:r>
                <a:r>
                  <a:rPr lang="en-US" sz="1200" b="1">
                    <a:latin typeface="Courier New" pitchFamily="49" charset="0"/>
                  </a:rPr>
                  <a:t>      cout &lt;&lt; setw( 8 ) &lt;&lt; rating &lt;&lt; setw( 11 )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36"/>
            <p:cNvGrpSpPr>
              <a:grpSpLocks/>
            </p:cNvGrpSpPr>
            <p:nvPr/>
          </p:nvGrpSpPr>
          <p:grpSpPr bwMode="auto">
            <a:xfrm>
              <a:off x="0" y="1122"/>
              <a:ext cx="3072" cy="378"/>
              <a:chOff x="0" y="1122"/>
              <a:chExt cx="3072" cy="378"/>
            </a:xfrm>
          </p:grpSpPr>
          <p:sp>
            <p:nvSpPr>
              <p:cNvPr id="36939" name="Rectangle 3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40" name="Rectangle 7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99	</a:t>
                </a:r>
                <a:r>
                  <a:rPr lang="en-US" sz="1200" b="1">
                    <a:latin typeface="Courier New" pitchFamily="49" charset="0"/>
                  </a:rPr>
                  <a:t>           &lt;&lt; freq[ rating ] &lt;&lt; "          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38"/>
            <p:cNvGrpSpPr>
              <a:grpSpLocks/>
            </p:cNvGrpSpPr>
            <p:nvPr/>
          </p:nvGrpSpPr>
          <p:grpSpPr bwMode="auto">
            <a:xfrm>
              <a:off x="0" y="1496"/>
              <a:ext cx="3072" cy="378"/>
              <a:chOff x="0" y="1496"/>
              <a:chExt cx="3072" cy="378"/>
            </a:xfrm>
          </p:grpSpPr>
          <p:sp>
            <p:nvSpPr>
              <p:cNvPr id="36937" name="Rectangle 3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38" name="Rectangle 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100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40"/>
            <p:cNvGrpSpPr>
              <a:grpSpLocks/>
            </p:cNvGrpSpPr>
            <p:nvPr/>
          </p:nvGrpSpPr>
          <p:grpSpPr bwMode="auto">
            <a:xfrm>
              <a:off x="0" y="1870"/>
              <a:ext cx="3072" cy="378"/>
              <a:chOff x="0" y="1870"/>
              <a:chExt cx="3072" cy="378"/>
            </a:xfrm>
          </p:grpSpPr>
          <p:sp>
            <p:nvSpPr>
              <p:cNvPr id="36935" name="Rectangle 39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36" name="Rectangle 9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 dirty="0">
                    <a:solidFill>
                      <a:srgbClr val="4D8DFF"/>
                    </a:solidFill>
                    <a:latin typeface="Courier New" pitchFamily="49" charset="0"/>
                  </a:rPr>
                  <a:t>	101	</a:t>
                </a:r>
                <a:r>
                  <a:rPr lang="en-US" sz="1200" b="1" dirty="0">
                    <a:latin typeface="Courier New" pitchFamily="49" charset="0"/>
                  </a:rPr>
                  <a:t>      </a:t>
                </a:r>
                <a:r>
                  <a:rPr lang="en-US" sz="1200" b="1" dirty="0">
                    <a:solidFill>
                      <a:srgbClr val="275AFF"/>
                    </a:solidFill>
                    <a:latin typeface="Courier New" pitchFamily="49" charset="0"/>
                  </a:rPr>
                  <a:t>if</a:t>
                </a:r>
                <a:r>
                  <a:rPr lang="en-US" sz="1200" b="1" dirty="0">
                    <a:latin typeface="Courier New" pitchFamily="49" charset="0"/>
                  </a:rPr>
                  <a:t> ( freq[ rating ] &gt; largest ) 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42"/>
            <p:cNvGrpSpPr>
              <a:grpSpLocks/>
            </p:cNvGrpSpPr>
            <p:nvPr/>
          </p:nvGrpSpPr>
          <p:grpSpPr bwMode="auto">
            <a:xfrm>
              <a:off x="0" y="2244"/>
              <a:ext cx="3072" cy="378"/>
              <a:chOff x="0" y="2244"/>
              <a:chExt cx="3072" cy="378"/>
            </a:xfrm>
          </p:grpSpPr>
          <p:sp>
            <p:nvSpPr>
              <p:cNvPr id="36933" name="Rectangle 41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34" name="Rectangle 10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102	</a:t>
                </a:r>
                <a:r>
                  <a:rPr lang="en-US" sz="1200" b="1">
                    <a:latin typeface="Courier New" pitchFamily="49" charset="0"/>
                  </a:rPr>
                  <a:t>         largest = freq[ rating ];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44"/>
            <p:cNvGrpSpPr>
              <a:grpSpLocks/>
            </p:cNvGrpSpPr>
            <p:nvPr/>
          </p:nvGrpSpPr>
          <p:grpSpPr bwMode="auto">
            <a:xfrm>
              <a:off x="0" y="2618"/>
              <a:ext cx="3072" cy="378"/>
              <a:chOff x="0" y="2618"/>
              <a:chExt cx="3072" cy="378"/>
            </a:xfrm>
          </p:grpSpPr>
          <p:sp>
            <p:nvSpPr>
              <p:cNvPr id="36931" name="Rectangle 43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32" name="Rectangle 11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103	</a:t>
                </a:r>
                <a:r>
                  <a:rPr lang="en-US" sz="1200" b="1">
                    <a:latin typeface="Courier New" pitchFamily="49" charset="0"/>
                  </a:rPr>
                  <a:t>         modeValue = rating;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46"/>
            <p:cNvGrpSpPr>
              <a:grpSpLocks/>
            </p:cNvGrpSpPr>
            <p:nvPr/>
          </p:nvGrpSpPr>
          <p:grpSpPr bwMode="auto">
            <a:xfrm>
              <a:off x="0" y="2992"/>
              <a:ext cx="3072" cy="378"/>
              <a:chOff x="0" y="2992"/>
              <a:chExt cx="3072" cy="378"/>
            </a:xfrm>
          </p:grpSpPr>
          <p:sp>
            <p:nvSpPr>
              <p:cNvPr id="36929" name="Rectangle 45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30" name="Rectangle 12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104	</a:t>
                </a:r>
                <a:r>
                  <a:rPr lang="en-US" sz="1200" b="1">
                    <a:latin typeface="Courier New" pitchFamily="49" charset="0"/>
                  </a:rPr>
                  <a:t>      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48"/>
            <p:cNvGrpSpPr>
              <a:grpSpLocks/>
            </p:cNvGrpSpPr>
            <p:nvPr/>
          </p:nvGrpSpPr>
          <p:grpSpPr bwMode="auto">
            <a:xfrm>
              <a:off x="0" y="3366"/>
              <a:ext cx="3072" cy="378"/>
              <a:chOff x="0" y="3366"/>
              <a:chExt cx="3072" cy="378"/>
            </a:xfrm>
          </p:grpSpPr>
          <p:sp>
            <p:nvSpPr>
              <p:cNvPr id="36927" name="Rectangle 47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28" name="Rectangle 1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105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50"/>
            <p:cNvGrpSpPr>
              <a:grpSpLocks/>
            </p:cNvGrpSpPr>
            <p:nvPr/>
          </p:nvGrpSpPr>
          <p:grpSpPr bwMode="auto">
            <a:xfrm>
              <a:off x="0" y="3740"/>
              <a:ext cx="3072" cy="378"/>
              <a:chOff x="0" y="3740"/>
              <a:chExt cx="3072" cy="378"/>
            </a:xfrm>
          </p:grpSpPr>
          <p:sp>
            <p:nvSpPr>
              <p:cNvPr id="36925" name="Rectangle 49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26" name="Rectangle 14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106	</a:t>
                </a:r>
                <a:r>
                  <a:rPr lang="en-US" sz="1200" b="1">
                    <a:latin typeface="Courier New" pitchFamily="49" charset="0"/>
                  </a:rPr>
                  <a:t>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200" b="1">
                    <a:latin typeface="Courier New" pitchFamily="49" charset="0"/>
                  </a:rPr>
                  <a:t> 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h = 1; h &lt;= freq[ rating ]; h++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52"/>
            <p:cNvGrpSpPr>
              <a:grpSpLocks/>
            </p:cNvGrpSpPr>
            <p:nvPr/>
          </p:nvGrpSpPr>
          <p:grpSpPr bwMode="auto">
            <a:xfrm>
              <a:off x="0" y="4114"/>
              <a:ext cx="3072" cy="378"/>
              <a:chOff x="0" y="4114"/>
              <a:chExt cx="3072" cy="378"/>
            </a:xfrm>
          </p:grpSpPr>
          <p:sp>
            <p:nvSpPr>
              <p:cNvPr id="36923" name="Rectangle 51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24" name="Rectangle 15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107	</a:t>
                </a:r>
                <a:r>
                  <a:rPr lang="en-US" sz="1200" b="1">
                    <a:latin typeface="Courier New" pitchFamily="49" charset="0"/>
                  </a:rPr>
                  <a:t>         cout &lt;&lt; '*';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54"/>
            <p:cNvGrpSpPr>
              <a:grpSpLocks/>
            </p:cNvGrpSpPr>
            <p:nvPr/>
          </p:nvGrpSpPr>
          <p:grpSpPr bwMode="auto">
            <a:xfrm>
              <a:off x="0" y="4488"/>
              <a:ext cx="3072" cy="378"/>
              <a:chOff x="0" y="4488"/>
              <a:chExt cx="3072" cy="378"/>
            </a:xfrm>
          </p:grpSpPr>
          <p:sp>
            <p:nvSpPr>
              <p:cNvPr id="36921" name="Rectangle 53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22" name="Rectangle 16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108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56"/>
            <p:cNvGrpSpPr>
              <a:grpSpLocks/>
            </p:cNvGrpSpPr>
            <p:nvPr/>
          </p:nvGrpSpPr>
          <p:grpSpPr bwMode="auto">
            <a:xfrm>
              <a:off x="0" y="4862"/>
              <a:ext cx="3072" cy="378"/>
              <a:chOff x="0" y="4862"/>
              <a:chExt cx="3072" cy="378"/>
            </a:xfrm>
          </p:grpSpPr>
          <p:sp>
            <p:nvSpPr>
              <p:cNvPr id="36919" name="Rectangle 5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20" name="Rectangle 17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109	</a:t>
                </a:r>
                <a:r>
                  <a:rPr lang="en-US" sz="1200" b="1">
                    <a:latin typeface="Courier New" pitchFamily="49" charset="0"/>
                  </a:rPr>
                  <a:t>      cout &lt;&lt; '\n';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58"/>
            <p:cNvGrpSpPr>
              <a:grpSpLocks/>
            </p:cNvGrpSpPr>
            <p:nvPr/>
          </p:nvGrpSpPr>
          <p:grpSpPr bwMode="auto">
            <a:xfrm>
              <a:off x="0" y="5236"/>
              <a:ext cx="3072" cy="378"/>
              <a:chOff x="0" y="5236"/>
              <a:chExt cx="3072" cy="378"/>
            </a:xfrm>
          </p:grpSpPr>
          <p:sp>
            <p:nvSpPr>
              <p:cNvPr id="36917" name="Rectangle 5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18" name="Rectangle 1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110	</a:t>
                </a:r>
                <a:r>
                  <a:rPr lang="en-US" sz="1200" b="1">
                    <a:latin typeface="Courier New" pitchFamily="49" charset="0"/>
                  </a:rPr>
                  <a:t>   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60"/>
            <p:cNvGrpSpPr>
              <a:grpSpLocks/>
            </p:cNvGrpSpPr>
            <p:nvPr/>
          </p:nvGrpSpPr>
          <p:grpSpPr bwMode="auto">
            <a:xfrm>
              <a:off x="0" y="5610"/>
              <a:ext cx="3072" cy="378"/>
              <a:chOff x="0" y="5610"/>
              <a:chExt cx="3072" cy="378"/>
            </a:xfrm>
          </p:grpSpPr>
          <p:sp>
            <p:nvSpPr>
              <p:cNvPr id="36915" name="Rectangle 59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16" name="Rectangle 19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111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62"/>
            <p:cNvGrpSpPr>
              <a:grpSpLocks/>
            </p:cNvGrpSpPr>
            <p:nvPr/>
          </p:nvGrpSpPr>
          <p:grpSpPr bwMode="auto">
            <a:xfrm>
              <a:off x="0" y="5984"/>
              <a:ext cx="3072" cy="378"/>
              <a:chOff x="0" y="5984"/>
              <a:chExt cx="3072" cy="378"/>
            </a:xfrm>
          </p:grpSpPr>
          <p:sp>
            <p:nvSpPr>
              <p:cNvPr id="36913" name="Rectangle 61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14" name="Rectangle 20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112	</a:t>
                </a:r>
                <a:r>
                  <a:rPr lang="en-US" sz="1200" b="1">
                    <a:latin typeface="Courier New" pitchFamily="49" charset="0"/>
                  </a:rPr>
                  <a:t>   cout &lt;&lt; "The mode is the most frequent value.\n"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64"/>
            <p:cNvGrpSpPr>
              <a:grpSpLocks/>
            </p:cNvGrpSpPr>
            <p:nvPr/>
          </p:nvGrpSpPr>
          <p:grpSpPr bwMode="auto">
            <a:xfrm>
              <a:off x="0" y="6358"/>
              <a:ext cx="3072" cy="378"/>
              <a:chOff x="0" y="6358"/>
              <a:chExt cx="3072" cy="378"/>
            </a:xfrm>
          </p:grpSpPr>
          <p:sp>
            <p:nvSpPr>
              <p:cNvPr id="36911" name="Rectangle 63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12" name="Rectangle 21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113	</a:t>
                </a:r>
                <a:r>
                  <a:rPr lang="en-US" sz="1200" b="1">
                    <a:latin typeface="Courier New" pitchFamily="49" charset="0"/>
                  </a:rPr>
                  <a:t>        &lt;&lt; "For this run the mode is " &lt;&lt; modeValue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66"/>
            <p:cNvGrpSpPr>
              <a:grpSpLocks/>
            </p:cNvGrpSpPr>
            <p:nvPr/>
          </p:nvGrpSpPr>
          <p:grpSpPr bwMode="auto">
            <a:xfrm>
              <a:off x="0" y="6732"/>
              <a:ext cx="3072" cy="378"/>
              <a:chOff x="0" y="6732"/>
              <a:chExt cx="3072" cy="378"/>
            </a:xfrm>
          </p:grpSpPr>
          <p:sp>
            <p:nvSpPr>
              <p:cNvPr id="36909" name="Rectangle 65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10" name="Rectangle 22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114	</a:t>
                </a:r>
                <a:r>
                  <a:rPr lang="en-US" sz="1200" b="1">
                    <a:latin typeface="Courier New" pitchFamily="49" charset="0"/>
                  </a:rPr>
                  <a:t>        &lt;&lt; " which occurred " &lt;&lt; largest &lt;&lt; " times."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8"/>
            <p:cNvGrpSpPr>
              <a:grpSpLocks/>
            </p:cNvGrpSpPr>
            <p:nvPr/>
          </p:nvGrpSpPr>
          <p:grpSpPr bwMode="auto">
            <a:xfrm>
              <a:off x="0" y="7106"/>
              <a:ext cx="3072" cy="378"/>
              <a:chOff x="0" y="7106"/>
              <a:chExt cx="3072" cy="378"/>
            </a:xfrm>
          </p:grpSpPr>
          <p:sp>
            <p:nvSpPr>
              <p:cNvPr id="36907" name="Rectangle 67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08" name="Rectangle 23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115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70"/>
            <p:cNvGrpSpPr>
              <a:grpSpLocks/>
            </p:cNvGrpSpPr>
            <p:nvPr/>
          </p:nvGrpSpPr>
          <p:grpSpPr bwMode="auto">
            <a:xfrm>
              <a:off x="0" y="7480"/>
              <a:ext cx="3072" cy="378"/>
              <a:chOff x="0" y="7480"/>
              <a:chExt cx="3072" cy="378"/>
            </a:xfrm>
          </p:grpSpPr>
          <p:sp>
            <p:nvSpPr>
              <p:cNvPr id="36905" name="Rectangle 69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06" name="Rectangle 24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116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72"/>
            <p:cNvGrpSpPr>
              <a:grpSpLocks/>
            </p:cNvGrpSpPr>
            <p:nvPr/>
          </p:nvGrpSpPr>
          <p:grpSpPr bwMode="auto">
            <a:xfrm>
              <a:off x="0" y="7854"/>
              <a:ext cx="3072" cy="378"/>
              <a:chOff x="0" y="7854"/>
              <a:chExt cx="3072" cy="378"/>
            </a:xfrm>
          </p:grpSpPr>
          <p:sp>
            <p:nvSpPr>
              <p:cNvPr id="36903" name="Rectangle 71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04" name="Rectangle 25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117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200" b="1">
                    <a:latin typeface="Courier New" pitchFamily="49" charset="0"/>
                  </a:rPr>
                  <a:t> bubbleSort(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a[],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size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4"/>
            <p:cNvGrpSpPr>
              <a:grpSpLocks/>
            </p:cNvGrpSpPr>
            <p:nvPr/>
          </p:nvGrpSpPr>
          <p:grpSpPr bwMode="auto">
            <a:xfrm>
              <a:off x="0" y="8228"/>
              <a:ext cx="3072" cy="378"/>
              <a:chOff x="0" y="8228"/>
              <a:chExt cx="3072" cy="378"/>
            </a:xfrm>
          </p:grpSpPr>
          <p:sp>
            <p:nvSpPr>
              <p:cNvPr id="36901" name="Rectangle 73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02" name="Rectangle 26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118	</a:t>
                </a:r>
                <a:r>
                  <a:rPr lang="en-US" sz="12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76"/>
            <p:cNvGrpSpPr>
              <a:grpSpLocks/>
            </p:cNvGrpSpPr>
            <p:nvPr/>
          </p:nvGrpSpPr>
          <p:grpSpPr bwMode="auto">
            <a:xfrm>
              <a:off x="0" y="8602"/>
              <a:ext cx="3072" cy="378"/>
              <a:chOff x="0" y="8602"/>
              <a:chExt cx="3072" cy="378"/>
            </a:xfrm>
          </p:grpSpPr>
          <p:sp>
            <p:nvSpPr>
              <p:cNvPr id="36899" name="Rectangle 75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00" name="Rectangle 27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119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hold;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78"/>
            <p:cNvGrpSpPr>
              <a:grpSpLocks/>
            </p:cNvGrpSpPr>
            <p:nvPr/>
          </p:nvGrpSpPr>
          <p:grpSpPr bwMode="auto">
            <a:xfrm>
              <a:off x="0" y="8976"/>
              <a:ext cx="3072" cy="378"/>
              <a:chOff x="0" y="8976"/>
              <a:chExt cx="3072" cy="378"/>
            </a:xfrm>
          </p:grpSpPr>
          <p:sp>
            <p:nvSpPr>
              <p:cNvPr id="36897" name="Rectangle 77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898" name="Rectangle 28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120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28" name="Group 83"/>
          <p:cNvGrpSpPr>
            <a:grpSpLocks/>
          </p:cNvGrpSpPr>
          <p:nvPr/>
        </p:nvGrpSpPr>
        <p:grpSpPr bwMode="auto">
          <a:xfrm>
            <a:off x="2362200" y="3067050"/>
            <a:ext cx="4648200" cy="590550"/>
            <a:chOff x="1488" y="1932"/>
            <a:chExt cx="2928" cy="372"/>
          </a:xfrm>
        </p:grpSpPr>
        <p:sp>
          <p:nvSpPr>
            <p:cNvPr id="36870" name="Rectangle 81"/>
            <p:cNvSpPr>
              <a:spLocks noChangeArrowheads="1"/>
            </p:cNvSpPr>
            <p:nvPr/>
          </p:nvSpPr>
          <p:spPr bwMode="auto">
            <a:xfrm>
              <a:off x="2400" y="1932"/>
              <a:ext cx="2016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</a:rPr>
                <a:t>Print stars depending on value of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frequency[] </a:t>
              </a:r>
              <a:endParaRPr lang="en-US" sz="16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36871" name="Line 82"/>
            <p:cNvSpPr>
              <a:spLocks noChangeShapeType="1"/>
            </p:cNvSpPr>
            <p:nvPr/>
          </p:nvSpPr>
          <p:spPr bwMode="auto">
            <a:xfrm flipH="1" flipV="1">
              <a:off x="1488" y="1968"/>
              <a:ext cx="912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8E2743D-52EA-4688-8CD4-2C6820B73BF5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/>
              <a:t>3.3 Define </a:t>
            </a:r>
            <a:r>
              <a:rPr lang="en-US" sz="1600" smtClean="0">
                <a:latin typeface="Courier New" pitchFamily="49" charset="0"/>
              </a:rPr>
              <a:t>bubbleSort</a:t>
            </a:r>
          </a:p>
          <a:p>
            <a:pPr eaLnBrk="1" hangingPunct="1"/>
            <a:endParaRPr lang="en-US" sz="1600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3.3 Define </a:t>
            </a:r>
            <a:r>
              <a:rPr lang="en-US" sz="1600" smtClean="0">
                <a:latin typeface="Courier New" pitchFamily="49" charset="0"/>
              </a:rPr>
              <a:t>printArray</a:t>
            </a: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0" y="0"/>
            <a:ext cx="6781800" cy="6858000"/>
            <a:chOff x="0" y="0"/>
            <a:chExt cx="3072" cy="7854"/>
          </a:xfrm>
        </p:grpSpPr>
        <p:grpSp>
          <p:nvGrpSpPr>
            <p:cNvPr id="3" name="Group 88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37959" name="Rectangle 8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60" name="Rectangle 6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121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200" b="1">
                    <a:latin typeface="Courier New" pitchFamily="49" charset="0"/>
                  </a:rPr>
                  <a:t> 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pass = 1; pass &lt; size; pass++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90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37957" name="Rectangle 8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58" name="Rectangle 67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122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92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37955" name="Rectangle 9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56" name="Rectangle 68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123	</a:t>
                </a:r>
                <a:r>
                  <a:rPr lang="en-US" sz="1200" b="1">
                    <a:latin typeface="Courier New" pitchFamily="49" charset="0"/>
                  </a:rPr>
                  <a:t>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200" b="1">
                    <a:latin typeface="Courier New" pitchFamily="49" charset="0"/>
                  </a:rPr>
                  <a:t> 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j = 0; j &lt; size - 1; j++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94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37953" name="Rectangle 93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54" name="Rectangle 69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124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96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37951" name="Rectangle 95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52" name="Rectangle 70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125	</a:t>
                </a:r>
                <a:r>
                  <a:rPr lang="en-US" sz="1200" b="1">
                    <a:latin typeface="Courier New" pitchFamily="49" charset="0"/>
                  </a:rPr>
                  <a:t>   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if</a:t>
                </a:r>
                <a:r>
                  <a:rPr lang="en-US" sz="1200" b="1">
                    <a:latin typeface="Courier New" pitchFamily="49" charset="0"/>
                  </a:rPr>
                  <a:t> ( a[ j ] &gt; a[ j + 1 ] ) 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98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37949" name="Rectangle 97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50" name="Rectangle 7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126	</a:t>
                </a:r>
                <a:r>
                  <a:rPr lang="en-US" sz="1200" b="1">
                    <a:latin typeface="Courier New" pitchFamily="49" charset="0"/>
                  </a:rPr>
                  <a:t>            hold = a[ j ];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100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37947" name="Rectangle 99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48" name="Rectangle 72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 dirty="0">
                    <a:solidFill>
                      <a:srgbClr val="4D8DFF"/>
                    </a:solidFill>
                    <a:latin typeface="Courier New" pitchFamily="49" charset="0"/>
                  </a:rPr>
                  <a:t>	127	</a:t>
                </a:r>
                <a:r>
                  <a:rPr lang="en-US" sz="1200" b="1" dirty="0">
                    <a:latin typeface="Courier New" pitchFamily="49" charset="0"/>
                  </a:rPr>
                  <a:t>            a[ j ] = a[ j + 1 ];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102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37945" name="Rectangle 101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46" name="Rectangle 73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128	</a:t>
                </a:r>
                <a:r>
                  <a:rPr lang="en-US" sz="1200" b="1">
                    <a:latin typeface="Courier New" pitchFamily="49" charset="0"/>
                  </a:rPr>
                  <a:t>            a[ j + 1 ] = hold;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104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37943" name="Rectangle 103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44" name="Rectangle 74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129	</a:t>
                </a:r>
                <a:r>
                  <a:rPr lang="en-US" sz="1200" b="1">
                    <a:latin typeface="Courier New" pitchFamily="49" charset="0"/>
                  </a:rPr>
                  <a:t>         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106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37941" name="Rectangle 105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42" name="Rectangle 75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130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108"/>
            <p:cNvGrpSpPr>
              <a:grpSpLocks/>
            </p:cNvGrpSpPr>
            <p:nvPr/>
          </p:nvGrpSpPr>
          <p:grpSpPr bwMode="auto">
            <a:xfrm>
              <a:off x="0" y="3740"/>
              <a:ext cx="3072" cy="374"/>
              <a:chOff x="0" y="3740"/>
              <a:chExt cx="3072" cy="374"/>
            </a:xfrm>
          </p:grpSpPr>
          <p:sp>
            <p:nvSpPr>
              <p:cNvPr id="37939" name="Rectangle 107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40" name="Rectangle 7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131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110"/>
            <p:cNvGrpSpPr>
              <a:grpSpLocks/>
            </p:cNvGrpSpPr>
            <p:nvPr/>
          </p:nvGrpSpPr>
          <p:grpSpPr bwMode="auto">
            <a:xfrm>
              <a:off x="0" y="4114"/>
              <a:ext cx="3072" cy="374"/>
              <a:chOff x="0" y="4114"/>
              <a:chExt cx="3072" cy="374"/>
            </a:xfrm>
          </p:grpSpPr>
          <p:sp>
            <p:nvSpPr>
              <p:cNvPr id="37937" name="Rectangle 10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38" name="Rectangle 77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132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200" b="1">
                    <a:latin typeface="Courier New" pitchFamily="49" charset="0"/>
                  </a:rPr>
                  <a:t> printArray(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const int</a:t>
                </a:r>
                <a:r>
                  <a:rPr lang="en-US" sz="1200" b="1">
                    <a:latin typeface="Courier New" pitchFamily="49" charset="0"/>
                  </a:rPr>
                  <a:t> a[],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size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112"/>
            <p:cNvGrpSpPr>
              <a:grpSpLocks/>
            </p:cNvGrpSpPr>
            <p:nvPr/>
          </p:nvGrpSpPr>
          <p:grpSpPr bwMode="auto">
            <a:xfrm>
              <a:off x="0" y="4488"/>
              <a:ext cx="3072" cy="374"/>
              <a:chOff x="0" y="4488"/>
              <a:chExt cx="3072" cy="374"/>
            </a:xfrm>
          </p:grpSpPr>
          <p:sp>
            <p:nvSpPr>
              <p:cNvPr id="37935" name="Rectangle 11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36" name="Rectangle 78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133	</a:t>
                </a:r>
                <a:r>
                  <a:rPr lang="en-US" sz="12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114"/>
            <p:cNvGrpSpPr>
              <a:grpSpLocks/>
            </p:cNvGrpSpPr>
            <p:nvPr/>
          </p:nvGrpSpPr>
          <p:grpSpPr bwMode="auto">
            <a:xfrm>
              <a:off x="0" y="4862"/>
              <a:ext cx="3072" cy="374"/>
              <a:chOff x="0" y="4862"/>
              <a:chExt cx="3072" cy="374"/>
            </a:xfrm>
          </p:grpSpPr>
          <p:sp>
            <p:nvSpPr>
              <p:cNvPr id="37933" name="Rectangle 113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34" name="Rectangle 79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134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200" b="1">
                    <a:latin typeface="Courier New" pitchFamily="49" charset="0"/>
                  </a:rPr>
                  <a:t> 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j = 0; j &lt; size; j++ ) 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116"/>
            <p:cNvGrpSpPr>
              <a:grpSpLocks/>
            </p:cNvGrpSpPr>
            <p:nvPr/>
          </p:nvGrpSpPr>
          <p:grpSpPr bwMode="auto">
            <a:xfrm>
              <a:off x="0" y="5236"/>
              <a:ext cx="3072" cy="374"/>
              <a:chOff x="0" y="5236"/>
              <a:chExt cx="3072" cy="374"/>
            </a:xfrm>
          </p:grpSpPr>
          <p:sp>
            <p:nvSpPr>
              <p:cNvPr id="37931" name="Rectangle 115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32" name="Rectangle 80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135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118"/>
            <p:cNvGrpSpPr>
              <a:grpSpLocks/>
            </p:cNvGrpSpPr>
            <p:nvPr/>
          </p:nvGrpSpPr>
          <p:grpSpPr bwMode="auto">
            <a:xfrm>
              <a:off x="0" y="5610"/>
              <a:ext cx="3072" cy="374"/>
              <a:chOff x="0" y="5610"/>
              <a:chExt cx="3072" cy="374"/>
            </a:xfrm>
          </p:grpSpPr>
          <p:sp>
            <p:nvSpPr>
              <p:cNvPr id="37929" name="Rectangle 117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30" name="Rectangle 8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136	</a:t>
                </a:r>
                <a:r>
                  <a:rPr lang="en-US" sz="1200" b="1">
                    <a:latin typeface="Courier New" pitchFamily="49" charset="0"/>
                  </a:rPr>
                  <a:t>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if</a:t>
                </a:r>
                <a:r>
                  <a:rPr lang="en-US" sz="1200" b="1">
                    <a:latin typeface="Courier New" pitchFamily="49" charset="0"/>
                  </a:rPr>
                  <a:t> ( j % 20 == 0 )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120"/>
            <p:cNvGrpSpPr>
              <a:grpSpLocks/>
            </p:cNvGrpSpPr>
            <p:nvPr/>
          </p:nvGrpSpPr>
          <p:grpSpPr bwMode="auto">
            <a:xfrm>
              <a:off x="0" y="5984"/>
              <a:ext cx="3072" cy="374"/>
              <a:chOff x="0" y="5984"/>
              <a:chExt cx="3072" cy="374"/>
            </a:xfrm>
          </p:grpSpPr>
          <p:sp>
            <p:nvSpPr>
              <p:cNvPr id="37927" name="Rectangle 119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28" name="Rectangle 82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137	</a:t>
                </a:r>
                <a:r>
                  <a:rPr lang="en-US" sz="1200" b="1">
                    <a:latin typeface="Courier New" pitchFamily="49" charset="0"/>
                  </a:rPr>
                  <a:t>         cout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122"/>
            <p:cNvGrpSpPr>
              <a:grpSpLocks/>
            </p:cNvGrpSpPr>
            <p:nvPr/>
          </p:nvGrpSpPr>
          <p:grpSpPr bwMode="auto">
            <a:xfrm>
              <a:off x="0" y="6358"/>
              <a:ext cx="3072" cy="374"/>
              <a:chOff x="0" y="6358"/>
              <a:chExt cx="3072" cy="374"/>
            </a:xfrm>
          </p:grpSpPr>
          <p:sp>
            <p:nvSpPr>
              <p:cNvPr id="37925" name="Rectangle 121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26" name="Rectangle 83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138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124"/>
            <p:cNvGrpSpPr>
              <a:grpSpLocks/>
            </p:cNvGrpSpPr>
            <p:nvPr/>
          </p:nvGrpSpPr>
          <p:grpSpPr bwMode="auto">
            <a:xfrm>
              <a:off x="0" y="6732"/>
              <a:ext cx="3072" cy="374"/>
              <a:chOff x="0" y="6732"/>
              <a:chExt cx="3072" cy="374"/>
            </a:xfrm>
          </p:grpSpPr>
          <p:sp>
            <p:nvSpPr>
              <p:cNvPr id="37923" name="Rectangle 123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24" name="Rectangle 84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139	</a:t>
                </a:r>
                <a:r>
                  <a:rPr lang="en-US" sz="1200" b="1">
                    <a:latin typeface="Courier New" pitchFamily="49" charset="0"/>
                  </a:rPr>
                  <a:t>      cout &lt;&lt; setw( 2 ) &lt;&lt; a[ j ];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126"/>
            <p:cNvGrpSpPr>
              <a:grpSpLocks/>
            </p:cNvGrpSpPr>
            <p:nvPr/>
          </p:nvGrpSpPr>
          <p:grpSpPr bwMode="auto">
            <a:xfrm>
              <a:off x="0" y="7106"/>
              <a:ext cx="3072" cy="374"/>
              <a:chOff x="0" y="7106"/>
              <a:chExt cx="3072" cy="374"/>
            </a:xfrm>
          </p:grpSpPr>
          <p:sp>
            <p:nvSpPr>
              <p:cNvPr id="37921" name="Rectangle 125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22" name="Rectangle 85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140	</a:t>
                </a:r>
                <a:r>
                  <a:rPr lang="en-US" sz="1200" b="1">
                    <a:latin typeface="Courier New" pitchFamily="49" charset="0"/>
                  </a:rPr>
                  <a:t>   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130"/>
            <p:cNvGrpSpPr>
              <a:grpSpLocks/>
            </p:cNvGrpSpPr>
            <p:nvPr/>
          </p:nvGrpSpPr>
          <p:grpSpPr bwMode="auto">
            <a:xfrm>
              <a:off x="0" y="7480"/>
              <a:ext cx="3072" cy="374"/>
              <a:chOff x="0" y="7480"/>
              <a:chExt cx="3072" cy="374"/>
            </a:xfrm>
          </p:grpSpPr>
          <p:sp>
            <p:nvSpPr>
              <p:cNvPr id="37917" name="Rectangle 129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grpSp>
            <p:nvGrpSpPr>
              <p:cNvPr id="24" name="Group 128"/>
              <p:cNvGrpSpPr>
                <a:grpSpLocks/>
              </p:cNvGrpSpPr>
              <p:nvPr/>
            </p:nvGrpSpPr>
            <p:grpSpPr bwMode="auto">
              <a:xfrm>
                <a:off x="0" y="7480"/>
                <a:ext cx="3072" cy="374"/>
                <a:chOff x="0" y="7480"/>
                <a:chExt cx="3072" cy="374"/>
              </a:xfrm>
            </p:grpSpPr>
            <p:sp>
              <p:nvSpPr>
                <p:cNvPr id="37919" name="Rectangle 86"/>
                <p:cNvSpPr>
                  <a:spLocks noChangeArrowheads="1"/>
                </p:cNvSpPr>
                <p:nvPr/>
              </p:nvSpPr>
              <p:spPr bwMode="auto">
                <a:xfrm>
                  <a:off x="0" y="7480"/>
                  <a:ext cx="3072" cy="374"/>
                </a:xfrm>
                <a:prstGeom prst="rect">
                  <a:avLst/>
                </a:prstGeom>
                <a:solidFill>
                  <a:srgbClr val="FFE69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spcBef>
                      <a:spcPct val="0"/>
                    </a:spcBef>
                    <a:tabLst>
                      <a:tab pos="139700" algn="r"/>
                      <a:tab pos="292100" algn="l"/>
                    </a:tabLst>
                  </a:pPr>
                  <a:r>
                    <a:rPr lang="en-US" sz="1200" b="1">
                      <a:solidFill>
                        <a:srgbClr val="4D8DFF"/>
                      </a:solidFill>
                      <a:latin typeface="Courier New" pitchFamily="49" charset="0"/>
                    </a:rPr>
                    <a:t>	141	</a:t>
                  </a:r>
                  <a:r>
                    <a:rPr lang="en-US" sz="1200" b="1">
                      <a:latin typeface="Courier New" pitchFamily="49" charset="0"/>
                    </a:rPr>
                    <a:t>}</a:t>
                  </a:r>
                </a:p>
                <a:p>
                  <a:pPr>
                    <a:spcBef>
                      <a:spcPct val="0"/>
                    </a:spcBef>
                    <a:tabLst>
                      <a:tab pos="139700" algn="r"/>
                      <a:tab pos="292100" algn="l"/>
                    </a:tabLst>
                  </a:pPr>
                  <a:endParaRPr lang="en-US" sz="1200" b="1">
                    <a:solidFill>
                      <a:schemeClr val="tx1"/>
                    </a:solidFill>
                    <a:latin typeface="Courier New" pitchFamily="49" charset="0"/>
                  </a:endParaRPr>
                </a:p>
              </p:txBody>
            </p:sp>
            <p:sp>
              <p:nvSpPr>
                <p:cNvPr id="37920" name="Rectangle 127"/>
                <p:cNvSpPr>
                  <a:spLocks noChangeArrowheads="1"/>
                </p:cNvSpPr>
                <p:nvPr/>
              </p:nvSpPr>
              <p:spPr bwMode="auto">
                <a:xfrm>
                  <a:off x="0" y="7480"/>
                  <a:ext cx="3072" cy="317"/>
                </a:xfrm>
                <a:prstGeom prst="rect">
                  <a:avLst/>
                </a:prstGeom>
                <a:noFill/>
                <a:ln w="7">
                  <a:noFill/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ar-EG" sz="1200"/>
                </a:p>
              </p:txBody>
            </p:sp>
          </p:grpSp>
        </p:grpSp>
      </p:grpSp>
      <p:grpSp>
        <p:nvGrpSpPr>
          <p:cNvPr id="25" name="Group 135"/>
          <p:cNvGrpSpPr>
            <a:grpSpLocks/>
          </p:cNvGrpSpPr>
          <p:nvPr/>
        </p:nvGrpSpPr>
        <p:grpSpPr bwMode="auto">
          <a:xfrm>
            <a:off x="2971800" y="1676400"/>
            <a:ext cx="4495800" cy="666750"/>
            <a:chOff x="1872" y="1056"/>
            <a:chExt cx="2832" cy="420"/>
          </a:xfrm>
        </p:grpSpPr>
        <p:sp>
          <p:nvSpPr>
            <p:cNvPr id="37894" name="Rectangle 133"/>
            <p:cNvSpPr>
              <a:spLocks noChangeArrowheads="1"/>
            </p:cNvSpPr>
            <p:nvPr/>
          </p:nvSpPr>
          <p:spPr bwMode="auto">
            <a:xfrm>
              <a:off x="2688" y="1104"/>
              <a:ext cx="2016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</a:rPr>
                <a:t>Bubble sort: if elements out of order, swap them.</a:t>
              </a:r>
              <a:r>
                <a:rPr lang="en-US" sz="1400">
                  <a:solidFill>
                    <a:schemeClr val="tx1"/>
                  </a:solidFill>
                </a:rPr>
                <a:t> </a:t>
              </a: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7895" name="Line 134"/>
            <p:cNvSpPr>
              <a:spLocks noChangeShapeType="1"/>
            </p:cNvSpPr>
            <p:nvPr/>
          </p:nvSpPr>
          <p:spPr bwMode="auto">
            <a:xfrm flipH="1" flipV="1">
              <a:off x="1872" y="1056"/>
              <a:ext cx="81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674CCB5-EE94-4740-A901-21B40D380E28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/>
              <a:t>4. Program Output</a:t>
            </a:r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0" y="0"/>
            <a:ext cx="6781800" cy="6771084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********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  Mean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********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The mean is the average value of the data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items. The mean is equal to the total of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all the data items divided by the number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of data items (99). The mean value for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this run is: 681 / 99 = 6.8788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4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4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********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 Median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********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The unsorted array of responses is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 6 7 8 9 8 7 8 9 8 9 7 8 9 5 9 8 7 8 7 8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 6 7 8 9 3 9 8 7 8 7 7 8 9 8 9 8 9 7 8 9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 6 7 8 7 8 7 9 8 9 2 7 8 9 8 9 8 9 7 5 3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 5 6 7 2 5 3 9 4 6 4 7 8 9 6 8 7 8 9 7 8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 7 4 4 2 5 3 8 7 5 6 4 5 6 1 6 5 7 8 7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4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The sorted array is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 1 2 2 2 3 3 3 3 4 4 4 4 4 5 5 5 5 5 5 5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 5 6 6 6 6 6 6 6 6 6 7 7 7 7 7 7 7 7 7 7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 7 7 7 7 7 7 7 7 7 7 7 7 7 8 8 8 8 8 8 8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 8 8 8 8 8 8 8 8 8 8 8 8 8 8 8 8 8 8 8 8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 9 9 9 9 9 9 9 9 9 9 9 9 9 9 9 9 9 9 9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4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The median is element 49 of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the sorted 99 element array.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For this run the median is 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400" dirty="0">
              <a:solidFill>
                <a:schemeClr val="tx1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02FC43C-8705-4008-9F76-F2C27E727C11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/>
              <a:t>Program Output</a:t>
            </a:r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0" y="0"/>
            <a:ext cx="6781800" cy="575542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********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Mode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********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Response  Frequency        Histogram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6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                                  1    1    2    2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                             5    0    5    0    5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6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   1          1          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   2          3          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   3          4          ****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   4          5          *****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   5          8          ********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   6          9          *********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   7         23          ***********************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   8         27          ***************************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   9         19          *******************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The mode is the most frequent value.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For this run the mode is 8 which occurred 27 times.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600" b="1" dirty="0">
              <a:solidFill>
                <a:schemeClr val="tx1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142852"/>
            <a:ext cx="8077200" cy="1143008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dirty="0" smtClean="0"/>
              <a:t>10. Searching Arrays: Linear Search and Binary Search</a:t>
            </a:r>
            <a:endParaRPr lang="en-US" sz="3600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500174"/>
            <a:ext cx="7772400" cy="4929222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 smtClean="0"/>
              <a:t> Search array for a key value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 smtClean="0"/>
              <a:t> Linear search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Compare each element of array with key value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Useful for small and unsorted arrays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 smtClean="0"/>
              <a:t> Binary search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Can only be used on sorted arrays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Compares middle element with key</a:t>
            </a:r>
          </a:p>
          <a:p>
            <a:pPr lvl="2" algn="l" rtl="0" eaLnBrk="1" hangingPunct="1"/>
            <a:r>
              <a:rPr lang="en-US" sz="2000" dirty="0" smtClean="0"/>
              <a:t>- If equal, match found</a:t>
            </a:r>
          </a:p>
          <a:p>
            <a:pPr lvl="2" algn="l" rtl="0" eaLnBrk="1" hangingPunct="1"/>
            <a:r>
              <a:rPr lang="en-US" sz="2000" dirty="0" smtClean="0"/>
              <a:t>- If key &lt; middle, repeat search through the first half of the array</a:t>
            </a:r>
          </a:p>
          <a:p>
            <a:pPr lvl="2" algn="l" rtl="0" eaLnBrk="1" hangingPunct="1"/>
            <a:r>
              <a:rPr lang="en-US" sz="2000" dirty="0" smtClean="0"/>
              <a:t>- If key &gt; middle, repeat search through the last half of the array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Very fast; at most </a:t>
            </a:r>
            <a:r>
              <a:rPr lang="en-US" sz="2000" b="1" dirty="0" smtClean="0">
                <a:latin typeface="Courier New" pitchFamily="49" charset="0"/>
              </a:rPr>
              <a:t>n</a:t>
            </a:r>
            <a:r>
              <a:rPr lang="en-US" sz="2000" dirty="0" smtClean="0"/>
              <a:t> steps, where 2^</a:t>
            </a:r>
            <a:r>
              <a:rPr lang="en-US" sz="2000" b="1" dirty="0" smtClean="0">
                <a:latin typeface="Courier New" pitchFamily="49" charset="0"/>
              </a:rPr>
              <a:t>n</a:t>
            </a:r>
            <a:r>
              <a:rPr lang="en-US" sz="2000" dirty="0" smtClean="0"/>
              <a:t>  &gt; # of elements</a:t>
            </a:r>
          </a:p>
          <a:p>
            <a:pPr lvl="2" algn="l" rtl="0" eaLnBrk="1" hangingPunct="1"/>
            <a:r>
              <a:rPr lang="en-US" sz="2000" dirty="0" smtClean="0"/>
              <a:t>- 30 element array takes at most 5 steps</a:t>
            </a:r>
          </a:p>
          <a:p>
            <a:pPr lvl="3" algn="l" rtl="0" eaLnBrk="1" hangingPunct="1"/>
            <a:r>
              <a:rPr lang="en-US" sz="2000" dirty="0" smtClean="0"/>
              <a:t>2   &gt;  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5515B90-768B-488B-9BA9-236C6DB48DB0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>
                <a:cs typeface="Times New Roman" pitchFamily="18" charset="0"/>
              </a:rPr>
              <a:t>1.  Initialize variables</a:t>
            </a: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1.1  Define functions to take double scripted arrays</a:t>
            </a: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1.2  Initialize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studentgrades[][]</a:t>
            </a:r>
          </a:p>
          <a:p>
            <a:pPr eaLnBrk="1" hangingPunct="1"/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2.  Call functions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minimum</a:t>
            </a:r>
            <a:r>
              <a:rPr lang="en-US" sz="1600" smtClean="0">
                <a:cs typeface="Times New Roman" pitchFamily="18" charset="0"/>
              </a:rPr>
              <a:t>,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maximum</a:t>
            </a:r>
            <a:r>
              <a:rPr lang="en-US" sz="1600" smtClean="0">
                <a:cs typeface="Times New Roman" pitchFamily="18" charset="0"/>
              </a:rPr>
              <a:t>, and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average</a:t>
            </a:r>
            <a:endParaRPr lang="en-US" sz="1600" smtClean="0">
              <a:cs typeface="Times New Roman" pitchFamily="18" charset="0"/>
            </a:endParaRPr>
          </a:p>
          <a:p>
            <a:pPr eaLnBrk="1" hangingPunct="1"/>
            <a:endParaRPr lang="en-US" sz="1600" b="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endParaRPr lang="en-US" sz="1600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6911900"/>
            <a:chOff x="0" y="0"/>
            <a:chExt cx="3072" cy="12439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471"/>
              <a:chOff x="0" y="0"/>
              <a:chExt cx="3072" cy="471"/>
            </a:xfrm>
          </p:grpSpPr>
          <p:sp>
            <p:nvSpPr>
              <p:cNvPr id="42089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90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Fig. 4.23: fig04_23.cpp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471"/>
              <a:chOff x="0" y="374"/>
              <a:chExt cx="3072" cy="471"/>
            </a:xfrm>
          </p:grpSpPr>
          <p:sp>
            <p:nvSpPr>
              <p:cNvPr id="42087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88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Double-subscripted array example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471"/>
              <a:chOff x="0" y="748"/>
              <a:chExt cx="3072" cy="471"/>
            </a:xfrm>
          </p:grpSpPr>
          <p:sp>
            <p:nvSpPr>
              <p:cNvPr id="42085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86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sz="1100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471"/>
              <a:chOff x="0" y="1122"/>
              <a:chExt cx="3072" cy="471"/>
            </a:xfrm>
          </p:grpSpPr>
          <p:sp>
            <p:nvSpPr>
              <p:cNvPr id="42083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84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471"/>
              <a:chOff x="0" y="1496"/>
              <a:chExt cx="3072" cy="471"/>
            </a:xfrm>
          </p:grpSpPr>
          <p:sp>
            <p:nvSpPr>
              <p:cNvPr id="42081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82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100" b="1">
                    <a:latin typeface="Courier New" pitchFamily="49" charset="0"/>
                  </a:rPr>
                  <a:t> std::cout;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471"/>
              <a:chOff x="0" y="1870"/>
              <a:chExt cx="3072" cy="471"/>
            </a:xfrm>
          </p:grpSpPr>
          <p:sp>
            <p:nvSpPr>
              <p:cNvPr id="42079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80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100" b="1">
                    <a:latin typeface="Courier New" pitchFamily="49" charset="0"/>
                  </a:rPr>
                  <a:t> std::endl;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471"/>
              <a:chOff x="0" y="2244"/>
              <a:chExt cx="3072" cy="471"/>
            </a:xfrm>
          </p:grpSpPr>
          <p:sp>
            <p:nvSpPr>
              <p:cNvPr id="42077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78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100" b="1">
                    <a:latin typeface="Courier New" pitchFamily="49" charset="0"/>
                  </a:rPr>
                  <a:t> std::ios;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471"/>
              <a:chOff x="0" y="2618"/>
              <a:chExt cx="3072" cy="471"/>
            </a:xfrm>
          </p:grpSpPr>
          <p:sp>
            <p:nvSpPr>
              <p:cNvPr id="42075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76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471"/>
              <a:chOff x="0" y="2992"/>
              <a:chExt cx="3072" cy="471"/>
            </a:xfrm>
          </p:grpSpPr>
          <p:sp>
            <p:nvSpPr>
              <p:cNvPr id="42073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74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sz="1100" b="1">
                    <a:latin typeface="Courier New" pitchFamily="49" charset="0"/>
                  </a:rPr>
                  <a:t> &lt;iomanip&gt;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471"/>
              <a:chOff x="0" y="3366"/>
              <a:chExt cx="3072" cy="471"/>
            </a:xfrm>
          </p:grpSpPr>
          <p:sp>
            <p:nvSpPr>
              <p:cNvPr id="42071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72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471"/>
              <a:chOff x="0" y="3740"/>
              <a:chExt cx="3072" cy="471"/>
            </a:xfrm>
          </p:grpSpPr>
          <p:sp>
            <p:nvSpPr>
              <p:cNvPr id="42069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70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100" b="1">
                    <a:latin typeface="Courier New" pitchFamily="49" charset="0"/>
                  </a:rPr>
                  <a:t> std::setw;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14"/>
              <a:ext cx="3072" cy="471"/>
              <a:chOff x="0" y="4114"/>
              <a:chExt cx="3072" cy="471"/>
            </a:xfrm>
          </p:grpSpPr>
          <p:sp>
            <p:nvSpPr>
              <p:cNvPr id="42067" name="Rectangle 38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68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 dirty="0">
                    <a:solidFill>
                      <a:srgbClr val="4D8DFF"/>
                    </a:solidFill>
                    <a:latin typeface="Courier New" pitchFamily="49" charset="0"/>
                  </a:rPr>
                  <a:t>	12	</a:t>
                </a:r>
                <a:r>
                  <a:rPr lang="en-US" sz="1100" b="1" dirty="0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100" b="1" dirty="0">
                    <a:latin typeface="Courier New" pitchFamily="49" charset="0"/>
                  </a:rPr>
                  <a:t> std::</a:t>
                </a:r>
                <a:r>
                  <a:rPr lang="en-US" sz="1100" b="1" dirty="0" err="1">
                    <a:latin typeface="Courier New" pitchFamily="49" charset="0"/>
                  </a:rPr>
                  <a:t>setiosflags</a:t>
                </a:r>
                <a:r>
                  <a:rPr lang="en-US" sz="1100" b="1" dirty="0">
                    <a:latin typeface="Courier New" pitchFamily="49" charset="0"/>
                  </a:rPr>
                  <a:t>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488"/>
              <a:ext cx="3072" cy="471"/>
              <a:chOff x="0" y="4488"/>
              <a:chExt cx="3072" cy="471"/>
            </a:xfrm>
          </p:grpSpPr>
          <p:sp>
            <p:nvSpPr>
              <p:cNvPr id="42065" name="Rectangle 4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66" name="Rectangle 42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13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100" b="1">
                    <a:latin typeface="Courier New" pitchFamily="49" charset="0"/>
                  </a:rPr>
                  <a:t> std::setprecision;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62"/>
              <a:ext cx="3072" cy="471"/>
              <a:chOff x="0" y="4862"/>
              <a:chExt cx="3072" cy="471"/>
            </a:xfrm>
          </p:grpSpPr>
          <p:sp>
            <p:nvSpPr>
              <p:cNvPr id="42063" name="Rectangle 44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64" name="Rectangle 4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14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36"/>
              <a:ext cx="3072" cy="471"/>
              <a:chOff x="0" y="5236"/>
              <a:chExt cx="3072" cy="471"/>
            </a:xfrm>
          </p:grpSpPr>
          <p:sp>
            <p:nvSpPr>
              <p:cNvPr id="42061" name="Rectangle 4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62" name="Rectangle 4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15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const int</a:t>
                </a:r>
                <a:r>
                  <a:rPr lang="en-US" sz="1100" b="1">
                    <a:latin typeface="Courier New" pitchFamily="49" charset="0"/>
                  </a:rPr>
                  <a:t> students = 3;   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number of students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rgbClr val="33CC33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10"/>
              <a:ext cx="3072" cy="471"/>
              <a:chOff x="0" y="5610"/>
              <a:chExt cx="3072" cy="471"/>
            </a:xfrm>
          </p:grpSpPr>
          <p:sp>
            <p:nvSpPr>
              <p:cNvPr id="42059" name="Rectangle 50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60" name="Rectangle 5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16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const int</a:t>
                </a:r>
                <a:r>
                  <a:rPr lang="en-US" sz="1100" b="1">
                    <a:latin typeface="Courier New" pitchFamily="49" charset="0"/>
                  </a:rPr>
                  <a:t> exams = 4;     </a:t>
                </a:r>
                <a:r>
                  <a:rPr lang="en-US" sz="1100" b="1">
                    <a:solidFill>
                      <a:srgbClr val="66FF4D"/>
                    </a:solidFill>
                    <a:latin typeface="Courier New" pitchFamily="49" charset="0"/>
                  </a:rPr>
                  <a:t> 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number of exams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rgbClr val="33CC33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5984"/>
              <a:ext cx="3072" cy="471"/>
              <a:chOff x="0" y="5984"/>
              <a:chExt cx="3072" cy="471"/>
            </a:xfrm>
          </p:grpSpPr>
          <p:sp>
            <p:nvSpPr>
              <p:cNvPr id="42057" name="Rectangle 53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58" name="Rectangle 54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17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58"/>
              <a:ext cx="3072" cy="471"/>
              <a:chOff x="0" y="6358"/>
              <a:chExt cx="3072" cy="471"/>
            </a:xfrm>
          </p:grpSpPr>
          <p:sp>
            <p:nvSpPr>
              <p:cNvPr id="42055" name="Rectangle 5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56" name="Rectangle 57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 dirty="0">
                    <a:solidFill>
                      <a:srgbClr val="4D8DFF"/>
                    </a:solidFill>
                    <a:latin typeface="Courier New" pitchFamily="49" charset="0"/>
                  </a:rPr>
                  <a:t>	18	</a:t>
                </a:r>
                <a:r>
                  <a:rPr lang="en-US" sz="1100" b="1" dirty="0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 dirty="0">
                    <a:latin typeface="Courier New" pitchFamily="49" charset="0"/>
                  </a:rPr>
                  <a:t> minimum( </a:t>
                </a:r>
                <a:r>
                  <a:rPr lang="en-US" sz="1100" b="1" dirty="0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 dirty="0">
                    <a:latin typeface="Courier New" pitchFamily="49" charset="0"/>
                  </a:rPr>
                  <a:t> [][ exams ], </a:t>
                </a:r>
                <a:r>
                  <a:rPr lang="en-US" sz="1100" b="1" dirty="0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 dirty="0">
                    <a:latin typeface="Courier New" pitchFamily="49" charset="0"/>
                  </a:rPr>
                  <a:t>, </a:t>
                </a:r>
                <a:r>
                  <a:rPr lang="en-US" sz="1100" b="1" dirty="0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 dirty="0">
                    <a:latin typeface="Courier New" pitchFamily="49" charset="0"/>
                  </a:rPr>
                  <a:t>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32"/>
              <a:ext cx="3072" cy="471"/>
              <a:chOff x="0" y="6732"/>
              <a:chExt cx="3072" cy="471"/>
            </a:xfrm>
          </p:grpSpPr>
          <p:sp>
            <p:nvSpPr>
              <p:cNvPr id="42053" name="Rectangle 59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54" name="Rectangle 60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 dirty="0">
                    <a:solidFill>
                      <a:srgbClr val="4D8DFF"/>
                    </a:solidFill>
                    <a:latin typeface="Courier New" pitchFamily="49" charset="0"/>
                  </a:rPr>
                  <a:t>	19	</a:t>
                </a:r>
                <a:r>
                  <a:rPr lang="en-US" sz="1100" b="1" dirty="0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 dirty="0">
                    <a:latin typeface="Courier New" pitchFamily="49" charset="0"/>
                  </a:rPr>
                  <a:t> maximum( </a:t>
                </a:r>
                <a:r>
                  <a:rPr lang="en-US" sz="1100" b="1" dirty="0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 dirty="0">
                    <a:latin typeface="Courier New" pitchFamily="49" charset="0"/>
                  </a:rPr>
                  <a:t> [][ exams ], </a:t>
                </a:r>
                <a:r>
                  <a:rPr lang="en-US" sz="1100" b="1" dirty="0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 dirty="0">
                    <a:latin typeface="Courier New" pitchFamily="49" charset="0"/>
                  </a:rPr>
                  <a:t>, </a:t>
                </a:r>
                <a:r>
                  <a:rPr lang="en-US" sz="1100" b="1" dirty="0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 dirty="0">
                    <a:latin typeface="Courier New" pitchFamily="49" charset="0"/>
                  </a:rPr>
                  <a:t>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06"/>
              <a:ext cx="3072" cy="471"/>
              <a:chOff x="0" y="7106"/>
              <a:chExt cx="3072" cy="471"/>
            </a:xfrm>
          </p:grpSpPr>
          <p:sp>
            <p:nvSpPr>
              <p:cNvPr id="42051" name="Rectangle 62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52" name="Rectangle 63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20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double</a:t>
                </a:r>
                <a:r>
                  <a:rPr lang="en-US" sz="1100" b="1">
                    <a:latin typeface="Courier New" pitchFamily="49" charset="0"/>
                  </a:rPr>
                  <a:t> average(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[],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0" y="7480"/>
              <a:ext cx="3072" cy="471"/>
              <a:chOff x="0" y="7480"/>
              <a:chExt cx="3072" cy="471"/>
            </a:xfrm>
          </p:grpSpPr>
          <p:sp>
            <p:nvSpPr>
              <p:cNvPr id="42049" name="Rectangle 65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50" name="Rectangle 66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21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100" b="1">
                    <a:latin typeface="Courier New" pitchFamily="49" charset="0"/>
                  </a:rPr>
                  <a:t> printArray(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[][ exams ],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,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0" y="7854"/>
              <a:ext cx="3072" cy="471"/>
              <a:chOff x="0" y="7854"/>
              <a:chExt cx="3072" cy="471"/>
            </a:xfrm>
          </p:grpSpPr>
          <p:sp>
            <p:nvSpPr>
              <p:cNvPr id="42047" name="Rectangle 68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48" name="Rectangle 69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22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0" y="8228"/>
              <a:ext cx="3072" cy="471"/>
              <a:chOff x="0" y="8228"/>
              <a:chExt cx="3072" cy="471"/>
            </a:xfrm>
          </p:grpSpPr>
          <p:sp>
            <p:nvSpPr>
              <p:cNvPr id="42045" name="Rectangle 71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46" name="Rectangle 72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23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73"/>
            <p:cNvGrpSpPr>
              <a:grpSpLocks/>
            </p:cNvGrpSpPr>
            <p:nvPr/>
          </p:nvGrpSpPr>
          <p:grpSpPr bwMode="auto">
            <a:xfrm>
              <a:off x="0" y="8602"/>
              <a:ext cx="3072" cy="471"/>
              <a:chOff x="0" y="8602"/>
              <a:chExt cx="3072" cy="471"/>
            </a:xfrm>
          </p:grpSpPr>
          <p:sp>
            <p:nvSpPr>
              <p:cNvPr id="42043" name="Rectangle 74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44" name="Rectangle 75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24	</a:t>
                </a:r>
                <a:r>
                  <a:rPr lang="en-US" sz="11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76"/>
            <p:cNvGrpSpPr>
              <a:grpSpLocks/>
            </p:cNvGrpSpPr>
            <p:nvPr/>
          </p:nvGrpSpPr>
          <p:grpSpPr bwMode="auto">
            <a:xfrm>
              <a:off x="0" y="8976"/>
              <a:ext cx="3072" cy="471"/>
              <a:chOff x="0" y="8976"/>
              <a:chExt cx="3072" cy="471"/>
            </a:xfrm>
          </p:grpSpPr>
          <p:sp>
            <p:nvSpPr>
              <p:cNvPr id="42041" name="Rectangle 77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42" name="Rectangle 78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25	</a:t>
                </a:r>
                <a:r>
                  <a:rPr lang="en-US" sz="1100" b="1">
                    <a:latin typeface="Courier New" pitchFamily="49" charset="0"/>
                  </a:rPr>
                  <a:t>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studentGrades[ students ][ exams ] =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79"/>
            <p:cNvGrpSpPr>
              <a:grpSpLocks/>
            </p:cNvGrpSpPr>
            <p:nvPr/>
          </p:nvGrpSpPr>
          <p:grpSpPr bwMode="auto">
            <a:xfrm>
              <a:off x="0" y="9350"/>
              <a:ext cx="3072" cy="471"/>
              <a:chOff x="0" y="9350"/>
              <a:chExt cx="3072" cy="471"/>
            </a:xfrm>
          </p:grpSpPr>
          <p:sp>
            <p:nvSpPr>
              <p:cNvPr id="42039" name="Rectangle 80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40" name="Rectangle 81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26	</a:t>
                </a:r>
                <a:r>
                  <a:rPr lang="en-US" sz="1100" b="1">
                    <a:latin typeface="Courier New" pitchFamily="49" charset="0"/>
                  </a:rPr>
                  <a:t>          { { 77, 68, 86, 73 },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9" name="Group 82"/>
            <p:cNvGrpSpPr>
              <a:grpSpLocks/>
            </p:cNvGrpSpPr>
            <p:nvPr/>
          </p:nvGrpSpPr>
          <p:grpSpPr bwMode="auto">
            <a:xfrm>
              <a:off x="0" y="9724"/>
              <a:ext cx="3072" cy="471"/>
              <a:chOff x="0" y="9724"/>
              <a:chExt cx="3072" cy="471"/>
            </a:xfrm>
          </p:grpSpPr>
          <p:sp>
            <p:nvSpPr>
              <p:cNvPr id="42037" name="Rectangle 83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38" name="Rectangle 84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27	</a:t>
                </a:r>
                <a:r>
                  <a:rPr lang="en-US" sz="1100" b="1">
                    <a:latin typeface="Courier New" pitchFamily="49" charset="0"/>
                  </a:rPr>
                  <a:t>            { 96, 87, 89, 78 },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0" name="Group 85"/>
            <p:cNvGrpSpPr>
              <a:grpSpLocks/>
            </p:cNvGrpSpPr>
            <p:nvPr/>
          </p:nvGrpSpPr>
          <p:grpSpPr bwMode="auto">
            <a:xfrm>
              <a:off x="0" y="10098"/>
              <a:ext cx="3072" cy="471"/>
              <a:chOff x="0" y="10098"/>
              <a:chExt cx="3072" cy="471"/>
            </a:xfrm>
          </p:grpSpPr>
          <p:sp>
            <p:nvSpPr>
              <p:cNvPr id="42035" name="Rectangle 86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36" name="Rectangle 87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28	</a:t>
                </a:r>
                <a:r>
                  <a:rPr lang="en-US" sz="1100" b="1">
                    <a:latin typeface="Courier New" pitchFamily="49" charset="0"/>
                  </a:rPr>
                  <a:t>            { 70, 90, 86, 81 } };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1" name="Group 88"/>
            <p:cNvGrpSpPr>
              <a:grpSpLocks/>
            </p:cNvGrpSpPr>
            <p:nvPr/>
          </p:nvGrpSpPr>
          <p:grpSpPr bwMode="auto">
            <a:xfrm>
              <a:off x="0" y="10472"/>
              <a:ext cx="3072" cy="471"/>
              <a:chOff x="0" y="10472"/>
              <a:chExt cx="3072" cy="471"/>
            </a:xfrm>
          </p:grpSpPr>
          <p:sp>
            <p:nvSpPr>
              <p:cNvPr id="42033" name="Rectangle 89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34" name="Rectangle 90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29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1984" name="Group 91"/>
            <p:cNvGrpSpPr>
              <a:grpSpLocks/>
            </p:cNvGrpSpPr>
            <p:nvPr/>
          </p:nvGrpSpPr>
          <p:grpSpPr bwMode="auto">
            <a:xfrm>
              <a:off x="0" y="10846"/>
              <a:ext cx="3072" cy="471"/>
              <a:chOff x="0" y="10846"/>
              <a:chExt cx="3072" cy="471"/>
            </a:xfrm>
          </p:grpSpPr>
          <p:sp>
            <p:nvSpPr>
              <p:cNvPr id="42031" name="Rectangle 92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32" name="Rectangle 93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30	</a:t>
                </a:r>
                <a:r>
                  <a:rPr lang="en-US" sz="1100" b="1">
                    <a:latin typeface="Courier New" pitchFamily="49" charset="0"/>
                  </a:rPr>
                  <a:t>   cout &lt;&lt; "The array is:\n";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1985" name="Group 94"/>
            <p:cNvGrpSpPr>
              <a:grpSpLocks/>
            </p:cNvGrpSpPr>
            <p:nvPr/>
          </p:nvGrpSpPr>
          <p:grpSpPr bwMode="auto">
            <a:xfrm>
              <a:off x="0" y="11220"/>
              <a:ext cx="3072" cy="471"/>
              <a:chOff x="0" y="11220"/>
              <a:chExt cx="3072" cy="471"/>
            </a:xfrm>
          </p:grpSpPr>
          <p:sp>
            <p:nvSpPr>
              <p:cNvPr id="42029" name="Rectangle 95"/>
              <p:cNvSpPr>
                <a:spLocks noChangeArrowheads="1"/>
              </p:cNvSpPr>
              <p:nvPr/>
            </p:nvSpPr>
            <p:spPr bwMode="auto">
              <a:xfrm>
                <a:off x="0" y="11220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30" name="Rectangle 96"/>
              <p:cNvSpPr>
                <a:spLocks noChangeArrowheads="1"/>
              </p:cNvSpPr>
              <p:nvPr/>
            </p:nvSpPr>
            <p:spPr bwMode="auto">
              <a:xfrm>
                <a:off x="0" y="1122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31	</a:t>
                </a:r>
                <a:r>
                  <a:rPr lang="en-US" sz="1100" b="1">
                    <a:latin typeface="Courier New" pitchFamily="49" charset="0"/>
                  </a:rPr>
                  <a:t>   printArray( studentGrades, students, exams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1988" name="Group 97"/>
            <p:cNvGrpSpPr>
              <a:grpSpLocks/>
            </p:cNvGrpSpPr>
            <p:nvPr/>
          </p:nvGrpSpPr>
          <p:grpSpPr bwMode="auto">
            <a:xfrm>
              <a:off x="0" y="11594"/>
              <a:ext cx="3072" cy="471"/>
              <a:chOff x="0" y="11594"/>
              <a:chExt cx="3072" cy="471"/>
            </a:xfrm>
          </p:grpSpPr>
          <p:sp>
            <p:nvSpPr>
              <p:cNvPr id="42027" name="Rectangle 98"/>
              <p:cNvSpPr>
                <a:spLocks noChangeArrowheads="1"/>
              </p:cNvSpPr>
              <p:nvPr/>
            </p:nvSpPr>
            <p:spPr bwMode="auto">
              <a:xfrm>
                <a:off x="0" y="11594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28" name="Rectangle 99"/>
              <p:cNvSpPr>
                <a:spLocks noChangeArrowheads="1"/>
              </p:cNvSpPr>
              <p:nvPr/>
            </p:nvSpPr>
            <p:spPr bwMode="auto">
              <a:xfrm>
                <a:off x="0" y="1159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32	</a:t>
                </a:r>
                <a:r>
                  <a:rPr lang="en-US" sz="1100" b="1">
                    <a:latin typeface="Courier New" pitchFamily="49" charset="0"/>
                  </a:rPr>
                  <a:t>   cout &lt;&lt; "\n\nLowest grade: 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1989" name="Group 100"/>
            <p:cNvGrpSpPr>
              <a:grpSpLocks/>
            </p:cNvGrpSpPr>
            <p:nvPr/>
          </p:nvGrpSpPr>
          <p:grpSpPr bwMode="auto">
            <a:xfrm>
              <a:off x="0" y="11968"/>
              <a:ext cx="3072" cy="471"/>
              <a:chOff x="0" y="11968"/>
              <a:chExt cx="3072" cy="471"/>
            </a:xfrm>
          </p:grpSpPr>
          <p:sp>
            <p:nvSpPr>
              <p:cNvPr id="42025" name="Rectangle 101"/>
              <p:cNvSpPr>
                <a:spLocks noChangeArrowheads="1"/>
              </p:cNvSpPr>
              <p:nvPr/>
            </p:nvSpPr>
            <p:spPr bwMode="auto">
              <a:xfrm>
                <a:off x="0" y="11968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26" name="Rectangle 102"/>
              <p:cNvSpPr>
                <a:spLocks noChangeArrowheads="1"/>
              </p:cNvSpPr>
              <p:nvPr/>
            </p:nvSpPr>
            <p:spPr bwMode="auto">
              <a:xfrm>
                <a:off x="0" y="1196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33	</a:t>
                </a:r>
                <a:r>
                  <a:rPr lang="en-US" sz="1100" b="1">
                    <a:latin typeface="Courier New" pitchFamily="49" charset="0"/>
                  </a:rPr>
                  <a:t>        &lt;&lt; minimum( studentGrades, students, exams )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41992" name="Group 105"/>
          <p:cNvGrpSpPr>
            <a:grpSpLocks/>
          </p:cNvGrpSpPr>
          <p:nvPr/>
        </p:nvGrpSpPr>
        <p:grpSpPr bwMode="auto">
          <a:xfrm>
            <a:off x="3352800" y="4038600"/>
            <a:ext cx="4572000" cy="990600"/>
            <a:chOff x="1296" y="480"/>
            <a:chExt cx="2880" cy="624"/>
          </a:xfrm>
        </p:grpSpPr>
        <p:sp>
          <p:nvSpPr>
            <p:cNvPr id="41990" name="Rectangle 103"/>
            <p:cNvSpPr>
              <a:spLocks noChangeArrowheads="1"/>
            </p:cNvSpPr>
            <p:nvPr/>
          </p:nvSpPr>
          <p:spPr bwMode="auto">
            <a:xfrm>
              <a:off x="2256" y="480"/>
              <a:ext cx="1920" cy="52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</a:rPr>
                <a:t>Each row is a particular student, each column is the grades on the exam. </a:t>
              </a:r>
            </a:p>
          </p:txBody>
        </p:sp>
        <p:sp>
          <p:nvSpPr>
            <p:cNvPr id="41991" name="Line 104"/>
            <p:cNvSpPr>
              <a:spLocks noChangeShapeType="1"/>
            </p:cNvSpPr>
            <p:nvPr/>
          </p:nvSpPr>
          <p:spPr bwMode="auto">
            <a:xfrm flipH="1">
              <a:off x="1296" y="624"/>
              <a:ext cx="96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dirty="0" smtClean="0"/>
              <a:t>2.  Arrays	</a:t>
            </a:r>
            <a:endParaRPr lang="en-US" sz="3600" dirty="0"/>
          </a:p>
        </p:txBody>
      </p:sp>
      <p:grpSp>
        <p:nvGrpSpPr>
          <p:cNvPr id="6" name="Group 90"/>
          <p:cNvGrpSpPr>
            <a:grpSpLocks/>
          </p:cNvGrpSpPr>
          <p:nvPr/>
        </p:nvGrpSpPr>
        <p:grpSpPr bwMode="auto">
          <a:xfrm>
            <a:off x="2786050" y="1257320"/>
            <a:ext cx="3071834" cy="5029200"/>
            <a:chOff x="1536" y="576"/>
            <a:chExt cx="1536" cy="3168"/>
          </a:xfrm>
        </p:grpSpPr>
        <p:grpSp>
          <p:nvGrpSpPr>
            <p:cNvPr id="7" name="Group 45"/>
            <p:cNvGrpSpPr>
              <a:grpSpLocks/>
            </p:cNvGrpSpPr>
            <p:nvPr/>
          </p:nvGrpSpPr>
          <p:grpSpPr bwMode="auto">
            <a:xfrm>
              <a:off x="2032" y="1226"/>
              <a:ext cx="812" cy="2076"/>
              <a:chOff x="0" y="-2"/>
              <a:chExt cx="20000" cy="20004"/>
            </a:xfrm>
          </p:grpSpPr>
          <p:sp>
            <p:nvSpPr>
              <p:cNvPr id="51" name="Freeform 58"/>
              <p:cNvSpPr>
                <a:spLocks/>
              </p:cNvSpPr>
              <p:nvPr/>
            </p:nvSpPr>
            <p:spPr bwMode="auto">
              <a:xfrm>
                <a:off x="0" y="10000"/>
                <a:ext cx="20000" cy="1667"/>
              </a:xfrm>
              <a:custGeom>
                <a:avLst/>
                <a:gdLst>
                  <a:gd name="T0" fmla="*/ 19986 w 20000"/>
                  <a:gd name="T1" fmla="*/ 0 h 20000"/>
                  <a:gd name="T2" fmla="*/ 19986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19986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6" y="0"/>
                    </a:moveTo>
                    <a:lnTo>
                      <a:pt x="19986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86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 sz="1400"/>
              </a:p>
            </p:txBody>
          </p:sp>
          <p:grpSp>
            <p:nvGrpSpPr>
              <p:cNvPr id="52" name="Group 51"/>
              <p:cNvGrpSpPr>
                <a:grpSpLocks/>
              </p:cNvGrpSpPr>
              <p:nvPr/>
            </p:nvGrpSpPr>
            <p:grpSpPr bwMode="auto">
              <a:xfrm>
                <a:off x="0" y="-2"/>
                <a:ext cx="20000" cy="20004"/>
                <a:chOff x="0" y="0"/>
                <a:chExt cx="20000" cy="20004"/>
              </a:xfrm>
            </p:grpSpPr>
            <p:sp>
              <p:nvSpPr>
                <p:cNvPr id="53" name="Freeform 57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54" name="Freeform 56"/>
                <p:cNvSpPr>
                  <a:spLocks/>
                </p:cNvSpPr>
                <p:nvPr/>
              </p:nvSpPr>
              <p:spPr bwMode="auto">
                <a:xfrm>
                  <a:off x="0" y="1667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55" name="Freeform 55"/>
                <p:cNvSpPr>
                  <a:spLocks/>
                </p:cNvSpPr>
                <p:nvPr/>
              </p:nvSpPr>
              <p:spPr bwMode="auto">
                <a:xfrm>
                  <a:off x="0" y="3334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56" name="Freeform 54"/>
                <p:cNvSpPr>
                  <a:spLocks/>
                </p:cNvSpPr>
                <p:nvPr/>
              </p:nvSpPr>
              <p:spPr bwMode="auto">
                <a:xfrm>
                  <a:off x="0" y="5001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57" name="Freeform 53"/>
                <p:cNvSpPr>
                  <a:spLocks/>
                </p:cNvSpPr>
                <p:nvPr/>
              </p:nvSpPr>
              <p:spPr bwMode="auto">
                <a:xfrm>
                  <a:off x="0" y="6668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58" name="Freeform 52"/>
                <p:cNvSpPr>
                  <a:spLocks/>
                </p:cNvSpPr>
                <p:nvPr/>
              </p:nvSpPr>
              <p:spPr bwMode="auto">
                <a:xfrm>
                  <a:off x="0" y="8335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59" name="Freeform 51"/>
                <p:cNvSpPr>
                  <a:spLocks/>
                </p:cNvSpPr>
                <p:nvPr/>
              </p:nvSpPr>
              <p:spPr bwMode="auto">
                <a:xfrm>
                  <a:off x="0" y="11669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60" name="Freeform 50"/>
                <p:cNvSpPr>
                  <a:spLocks/>
                </p:cNvSpPr>
                <p:nvPr/>
              </p:nvSpPr>
              <p:spPr bwMode="auto">
                <a:xfrm>
                  <a:off x="0" y="13336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61" name="Freeform 49"/>
                <p:cNvSpPr>
                  <a:spLocks/>
                </p:cNvSpPr>
                <p:nvPr/>
              </p:nvSpPr>
              <p:spPr bwMode="auto">
                <a:xfrm>
                  <a:off x="0" y="15003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62" name="Freeform 48"/>
                <p:cNvSpPr>
                  <a:spLocks/>
                </p:cNvSpPr>
                <p:nvPr/>
              </p:nvSpPr>
              <p:spPr bwMode="auto">
                <a:xfrm>
                  <a:off x="0" y="16670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63" name="Freeform 47"/>
                <p:cNvSpPr>
                  <a:spLocks/>
                </p:cNvSpPr>
                <p:nvPr/>
              </p:nvSpPr>
              <p:spPr bwMode="auto">
                <a:xfrm>
                  <a:off x="0" y="18337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</p:grpSp>
        </p:grpSp>
        <p:sp>
          <p:nvSpPr>
            <p:cNvPr id="8" name="Rectangle 44"/>
            <p:cNvSpPr>
              <a:spLocks noChangeArrowheads="1"/>
            </p:cNvSpPr>
            <p:nvPr/>
          </p:nvSpPr>
          <p:spPr bwMode="auto">
            <a:xfrm>
              <a:off x="1604" y="2291"/>
              <a:ext cx="293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c[6]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9" name="Rectangle 43"/>
            <p:cNvSpPr>
              <a:spLocks noChangeArrowheads="1"/>
            </p:cNvSpPr>
            <p:nvPr/>
          </p:nvSpPr>
          <p:spPr bwMode="auto">
            <a:xfrm>
              <a:off x="2304" y="1251"/>
              <a:ext cx="225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-45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0" name="Rectangle 42"/>
            <p:cNvSpPr>
              <a:spLocks noChangeArrowheads="1"/>
            </p:cNvSpPr>
            <p:nvPr/>
          </p:nvSpPr>
          <p:spPr bwMode="auto">
            <a:xfrm>
              <a:off x="2439" y="1424"/>
              <a:ext cx="90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6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1" name="Rectangle 41"/>
            <p:cNvSpPr>
              <a:spLocks noChangeArrowheads="1"/>
            </p:cNvSpPr>
            <p:nvPr/>
          </p:nvSpPr>
          <p:spPr bwMode="auto">
            <a:xfrm>
              <a:off x="2439" y="1598"/>
              <a:ext cx="90" cy="13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0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2" name="Rectangle 40"/>
            <p:cNvSpPr>
              <a:spLocks noChangeArrowheads="1"/>
            </p:cNvSpPr>
            <p:nvPr/>
          </p:nvSpPr>
          <p:spPr bwMode="auto">
            <a:xfrm>
              <a:off x="2372" y="1771"/>
              <a:ext cx="157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72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3" name="Rectangle 39"/>
            <p:cNvSpPr>
              <a:spLocks noChangeArrowheads="1"/>
            </p:cNvSpPr>
            <p:nvPr/>
          </p:nvSpPr>
          <p:spPr bwMode="auto">
            <a:xfrm>
              <a:off x="2236" y="1944"/>
              <a:ext cx="293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1543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4" name="Rectangle 38"/>
            <p:cNvSpPr>
              <a:spLocks noChangeArrowheads="1"/>
            </p:cNvSpPr>
            <p:nvPr/>
          </p:nvSpPr>
          <p:spPr bwMode="auto">
            <a:xfrm>
              <a:off x="2304" y="2118"/>
              <a:ext cx="225" cy="13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-89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5" name="Rectangle 37"/>
            <p:cNvSpPr>
              <a:spLocks noChangeArrowheads="1"/>
            </p:cNvSpPr>
            <p:nvPr/>
          </p:nvSpPr>
          <p:spPr bwMode="auto">
            <a:xfrm>
              <a:off x="2439" y="2291"/>
              <a:ext cx="90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0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6" name="Rectangle 36"/>
            <p:cNvSpPr>
              <a:spLocks noChangeArrowheads="1"/>
            </p:cNvSpPr>
            <p:nvPr/>
          </p:nvSpPr>
          <p:spPr bwMode="auto">
            <a:xfrm>
              <a:off x="2372" y="2464"/>
              <a:ext cx="157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62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7" name="Rectangle 35"/>
            <p:cNvSpPr>
              <a:spLocks noChangeArrowheads="1"/>
            </p:cNvSpPr>
            <p:nvPr/>
          </p:nvSpPr>
          <p:spPr bwMode="auto">
            <a:xfrm>
              <a:off x="2372" y="2638"/>
              <a:ext cx="157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-3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8" name="Rectangle 34"/>
            <p:cNvSpPr>
              <a:spLocks noChangeArrowheads="1"/>
            </p:cNvSpPr>
            <p:nvPr/>
          </p:nvSpPr>
          <p:spPr bwMode="auto">
            <a:xfrm>
              <a:off x="2439" y="2811"/>
              <a:ext cx="90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1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9" name="Rectangle 33"/>
            <p:cNvSpPr>
              <a:spLocks noChangeArrowheads="1"/>
            </p:cNvSpPr>
            <p:nvPr/>
          </p:nvSpPr>
          <p:spPr bwMode="auto">
            <a:xfrm>
              <a:off x="2236" y="2984"/>
              <a:ext cx="293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6453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20" name="Rectangle 32"/>
            <p:cNvSpPr>
              <a:spLocks noChangeArrowheads="1"/>
            </p:cNvSpPr>
            <p:nvPr/>
          </p:nvSpPr>
          <p:spPr bwMode="auto">
            <a:xfrm>
              <a:off x="2372" y="3158"/>
              <a:ext cx="157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78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21" name="Rectangle 31"/>
            <p:cNvSpPr>
              <a:spLocks noChangeArrowheads="1"/>
            </p:cNvSpPr>
            <p:nvPr/>
          </p:nvSpPr>
          <p:spPr bwMode="auto">
            <a:xfrm>
              <a:off x="1559" y="576"/>
              <a:ext cx="1406" cy="423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dirty="0">
                  <a:latin typeface="Courier New" pitchFamily="49" charset="0"/>
                </a:rPr>
                <a:t>Name of array (Note that all elements of this array have the same name, </a:t>
              </a:r>
              <a:r>
                <a:rPr lang="en-US" sz="1400" b="1" dirty="0">
                  <a:latin typeface="Courier New" pitchFamily="49" charset="0"/>
                </a:rPr>
                <a:t>c</a:t>
              </a:r>
              <a:r>
                <a:rPr lang="en-US" sz="1400" dirty="0">
                  <a:latin typeface="Courier New" pitchFamily="49" charset="0"/>
                </a:rPr>
                <a:t>)</a:t>
              </a:r>
            </a:p>
            <a:p>
              <a:pPr>
                <a:spcBef>
                  <a:spcPct val="0"/>
                </a:spcBef>
              </a:pPr>
              <a:endParaRPr lang="en-US" sz="1400" dirty="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22" name="Freeform 30"/>
            <p:cNvSpPr>
              <a:spLocks/>
            </p:cNvSpPr>
            <p:nvPr/>
          </p:nvSpPr>
          <p:spPr bwMode="auto">
            <a:xfrm>
              <a:off x="1677" y="1016"/>
              <a:ext cx="0" cy="231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19958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 sz="1400"/>
            </a:p>
          </p:txBody>
        </p:sp>
        <p:sp>
          <p:nvSpPr>
            <p:cNvPr id="23" name="Rectangle 29"/>
            <p:cNvSpPr>
              <a:spLocks noChangeArrowheads="1"/>
            </p:cNvSpPr>
            <p:nvPr/>
          </p:nvSpPr>
          <p:spPr bwMode="auto">
            <a:xfrm>
              <a:off x="1604" y="1251"/>
              <a:ext cx="293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c[0]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24" name="Rectangle 28"/>
            <p:cNvSpPr>
              <a:spLocks noChangeArrowheads="1"/>
            </p:cNvSpPr>
            <p:nvPr/>
          </p:nvSpPr>
          <p:spPr bwMode="auto">
            <a:xfrm>
              <a:off x="1604" y="1424"/>
              <a:ext cx="293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c[1]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25" name="Rectangle 27"/>
            <p:cNvSpPr>
              <a:spLocks noChangeArrowheads="1"/>
            </p:cNvSpPr>
            <p:nvPr/>
          </p:nvSpPr>
          <p:spPr bwMode="auto">
            <a:xfrm>
              <a:off x="1604" y="1598"/>
              <a:ext cx="293" cy="13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c[2]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1604" y="1771"/>
              <a:ext cx="293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c[3]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1536" y="3158"/>
              <a:ext cx="361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c[11]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1536" y="2984"/>
              <a:ext cx="361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c[10]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30" name="Rectangle 23"/>
            <p:cNvSpPr>
              <a:spLocks noChangeArrowheads="1"/>
            </p:cNvSpPr>
            <p:nvPr/>
          </p:nvSpPr>
          <p:spPr bwMode="auto">
            <a:xfrm>
              <a:off x="1604" y="2811"/>
              <a:ext cx="293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c[9]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31" name="Rectangle 22"/>
            <p:cNvSpPr>
              <a:spLocks noChangeArrowheads="1"/>
            </p:cNvSpPr>
            <p:nvPr/>
          </p:nvSpPr>
          <p:spPr bwMode="auto">
            <a:xfrm>
              <a:off x="1604" y="2638"/>
              <a:ext cx="293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c[8]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32" name="Rectangle 21"/>
            <p:cNvSpPr>
              <a:spLocks noChangeArrowheads="1"/>
            </p:cNvSpPr>
            <p:nvPr/>
          </p:nvSpPr>
          <p:spPr bwMode="auto">
            <a:xfrm>
              <a:off x="1604" y="2464"/>
              <a:ext cx="293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c[7]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33" name="Rectangle 20"/>
            <p:cNvSpPr>
              <a:spLocks noChangeArrowheads="1"/>
            </p:cNvSpPr>
            <p:nvPr/>
          </p:nvSpPr>
          <p:spPr bwMode="auto">
            <a:xfrm>
              <a:off x="1604" y="2118"/>
              <a:ext cx="293" cy="13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c[5]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34" name="Rectangle 19"/>
            <p:cNvSpPr>
              <a:spLocks noChangeArrowheads="1"/>
            </p:cNvSpPr>
            <p:nvPr/>
          </p:nvSpPr>
          <p:spPr bwMode="auto">
            <a:xfrm>
              <a:off x="1604" y="1944"/>
              <a:ext cx="293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c[4]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35" name="Rectangle 59"/>
            <p:cNvSpPr>
              <a:spLocks noChangeArrowheads="1"/>
            </p:cNvSpPr>
            <p:nvPr/>
          </p:nvSpPr>
          <p:spPr bwMode="auto">
            <a:xfrm>
              <a:off x="1559" y="3537"/>
              <a:ext cx="1513" cy="207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>
                  <a:latin typeface="Courier New" pitchFamily="49" charset="0"/>
                </a:rPr>
                <a:t>Position number of the element within array </a:t>
              </a:r>
              <a:r>
                <a:rPr lang="en-US" sz="1400" b="1">
                  <a:latin typeface="Courier New" pitchFamily="49" charset="0"/>
                </a:rPr>
                <a:t>c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36" name="Freeform 18"/>
            <p:cNvSpPr>
              <a:spLocks/>
            </p:cNvSpPr>
            <p:nvPr/>
          </p:nvSpPr>
          <p:spPr bwMode="auto">
            <a:xfrm>
              <a:off x="1715" y="3270"/>
              <a:ext cx="0" cy="231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0"/>
                  </a:moveTo>
                  <a:lnTo>
                    <a:pt x="0" y="19958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 sz="1400"/>
            </a:p>
          </p:txBody>
        </p:sp>
        <p:grpSp>
          <p:nvGrpSpPr>
            <p:cNvPr id="37" name="Group 4"/>
            <p:cNvGrpSpPr>
              <a:grpSpLocks/>
            </p:cNvGrpSpPr>
            <p:nvPr/>
          </p:nvGrpSpPr>
          <p:grpSpPr bwMode="auto">
            <a:xfrm>
              <a:off x="2032" y="1226"/>
              <a:ext cx="812" cy="2076"/>
              <a:chOff x="0" y="-2"/>
              <a:chExt cx="20000" cy="20004"/>
            </a:xfrm>
          </p:grpSpPr>
          <p:sp>
            <p:nvSpPr>
              <p:cNvPr id="38" name="Freeform 17"/>
              <p:cNvSpPr>
                <a:spLocks/>
              </p:cNvSpPr>
              <p:nvPr/>
            </p:nvSpPr>
            <p:spPr bwMode="auto">
              <a:xfrm>
                <a:off x="0" y="10000"/>
                <a:ext cx="20000" cy="1667"/>
              </a:xfrm>
              <a:custGeom>
                <a:avLst/>
                <a:gdLst>
                  <a:gd name="T0" fmla="*/ 19986 w 20000"/>
                  <a:gd name="T1" fmla="*/ 0 h 20000"/>
                  <a:gd name="T2" fmla="*/ 19986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19986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6" y="0"/>
                    </a:moveTo>
                    <a:lnTo>
                      <a:pt x="19986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86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 sz="1400"/>
              </a:p>
            </p:txBody>
          </p:sp>
          <p:grpSp>
            <p:nvGrpSpPr>
              <p:cNvPr id="39" name="Group 5"/>
              <p:cNvGrpSpPr>
                <a:grpSpLocks/>
              </p:cNvGrpSpPr>
              <p:nvPr/>
            </p:nvGrpSpPr>
            <p:grpSpPr bwMode="auto">
              <a:xfrm>
                <a:off x="0" y="-2"/>
                <a:ext cx="20000" cy="20004"/>
                <a:chOff x="0" y="0"/>
                <a:chExt cx="20000" cy="20004"/>
              </a:xfrm>
            </p:grpSpPr>
            <p:sp>
              <p:nvSpPr>
                <p:cNvPr id="40" name="Freeform 16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41" name="Freeform 15"/>
                <p:cNvSpPr>
                  <a:spLocks/>
                </p:cNvSpPr>
                <p:nvPr/>
              </p:nvSpPr>
              <p:spPr bwMode="auto">
                <a:xfrm>
                  <a:off x="0" y="1667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42" name="Freeform 14"/>
                <p:cNvSpPr>
                  <a:spLocks/>
                </p:cNvSpPr>
                <p:nvPr/>
              </p:nvSpPr>
              <p:spPr bwMode="auto">
                <a:xfrm>
                  <a:off x="0" y="3334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43" name="Freeform 13"/>
                <p:cNvSpPr>
                  <a:spLocks/>
                </p:cNvSpPr>
                <p:nvPr/>
              </p:nvSpPr>
              <p:spPr bwMode="auto">
                <a:xfrm>
                  <a:off x="0" y="5001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44" name="Freeform 12"/>
                <p:cNvSpPr>
                  <a:spLocks/>
                </p:cNvSpPr>
                <p:nvPr/>
              </p:nvSpPr>
              <p:spPr bwMode="auto">
                <a:xfrm>
                  <a:off x="0" y="6668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45" name="Freeform 11"/>
                <p:cNvSpPr>
                  <a:spLocks/>
                </p:cNvSpPr>
                <p:nvPr/>
              </p:nvSpPr>
              <p:spPr bwMode="auto">
                <a:xfrm>
                  <a:off x="0" y="8335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46" name="Freeform 10"/>
                <p:cNvSpPr>
                  <a:spLocks/>
                </p:cNvSpPr>
                <p:nvPr/>
              </p:nvSpPr>
              <p:spPr bwMode="auto">
                <a:xfrm>
                  <a:off x="0" y="11669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47" name="Freeform 9"/>
                <p:cNvSpPr>
                  <a:spLocks/>
                </p:cNvSpPr>
                <p:nvPr/>
              </p:nvSpPr>
              <p:spPr bwMode="auto">
                <a:xfrm>
                  <a:off x="0" y="13336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48" name="Freeform 8"/>
                <p:cNvSpPr>
                  <a:spLocks/>
                </p:cNvSpPr>
                <p:nvPr/>
              </p:nvSpPr>
              <p:spPr bwMode="auto">
                <a:xfrm>
                  <a:off x="0" y="15003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49" name="Freeform 7"/>
                <p:cNvSpPr>
                  <a:spLocks/>
                </p:cNvSpPr>
                <p:nvPr/>
              </p:nvSpPr>
              <p:spPr bwMode="auto">
                <a:xfrm>
                  <a:off x="0" y="16670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50" name="Freeform 6"/>
                <p:cNvSpPr>
                  <a:spLocks/>
                </p:cNvSpPr>
                <p:nvPr/>
              </p:nvSpPr>
              <p:spPr bwMode="auto">
                <a:xfrm>
                  <a:off x="0" y="18337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244877E-83A7-452B-9627-A5CE21A2ACC5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>
                <a:cs typeface="Times New Roman" pitchFamily="18" charset="0"/>
              </a:rPr>
              <a:t>2.  Call functions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minimum</a:t>
            </a:r>
            <a:r>
              <a:rPr lang="en-US" sz="1600" smtClean="0">
                <a:cs typeface="Times New Roman" pitchFamily="18" charset="0"/>
              </a:rPr>
              <a:t>,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maximum</a:t>
            </a:r>
            <a:r>
              <a:rPr lang="en-US" sz="1600" smtClean="0">
                <a:cs typeface="Times New Roman" pitchFamily="18" charset="0"/>
              </a:rPr>
              <a:t>, and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average</a:t>
            </a:r>
            <a:endParaRPr lang="en-US" sz="1600" smtClean="0">
              <a:cs typeface="Times New Roman" pitchFamily="18" charset="0"/>
            </a:endParaRP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3.  Define functions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6928632"/>
            <a:chOff x="0" y="0"/>
            <a:chExt cx="3072" cy="12556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502"/>
              <a:chOff x="0" y="0"/>
              <a:chExt cx="3072" cy="502"/>
            </a:xfrm>
          </p:grpSpPr>
          <p:sp>
            <p:nvSpPr>
              <p:cNvPr id="43110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111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34	</a:t>
                </a:r>
                <a:r>
                  <a:rPr lang="en-US" sz="1200" b="1">
                    <a:latin typeface="Courier New" pitchFamily="49" charset="0"/>
                  </a:rPr>
                  <a:t>        &lt;&lt; "\nHighest grade: 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502"/>
              <a:chOff x="0" y="374"/>
              <a:chExt cx="3072" cy="502"/>
            </a:xfrm>
          </p:grpSpPr>
          <p:sp>
            <p:nvSpPr>
              <p:cNvPr id="43108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109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35	</a:t>
                </a:r>
                <a:r>
                  <a:rPr lang="en-US" sz="1200" b="1">
                    <a:latin typeface="Courier New" pitchFamily="49" charset="0"/>
                  </a:rPr>
                  <a:t>        &lt;&lt; maximum( studentGrades, students, exams ) &lt;&lt; '\n';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502"/>
              <a:chOff x="0" y="748"/>
              <a:chExt cx="3072" cy="502"/>
            </a:xfrm>
          </p:grpSpPr>
          <p:sp>
            <p:nvSpPr>
              <p:cNvPr id="43106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107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36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502"/>
              <a:chOff x="0" y="1122"/>
              <a:chExt cx="3072" cy="502"/>
            </a:xfrm>
          </p:grpSpPr>
          <p:sp>
            <p:nvSpPr>
              <p:cNvPr id="43104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105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37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200" b="1">
                    <a:latin typeface="Courier New" pitchFamily="49" charset="0"/>
                  </a:rPr>
                  <a:t> 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person = 0; person &lt; students; person++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502"/>
              <a:chOff x="0" y="1496"/>
              <a:chExt cx="3072" cy="502"/>
            </a:xfrm>
          </p:grpSpPr>
          <p:sp>
            <p:nvSpPr>
              <p:cNvPr id="43102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103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38	</a:t>
                </a:r>
                <a:r>
                  <a:rPr lang="en-US" sz="1200" b="1">
                    <a:latin typeface="Courier New" pitchFamily="49" charset="0"/>
                  </a:rPr>
                  <a:t>      cout &lt;&lt; "The average grade for student " &lt;&lt; person &lt;&lt; " is "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956"/>
              <a:ext cx="3072" cy="502"/>
              <a:chOff x="0" y="1956"/>
              <a:chExt cx="3072" cy="502"/>
            </a:xfrm>
          </p:grpSpPr>
          <p:sp>
            <p:nvSpPr>
              <p:cNvPr id="43100" name="Rectangle 20"/>
              <p:cNvSpPr>
                <a:spLocks noChangeArrowheads="1"/>
              </p:cNvSpPr>
              <p:nvPr/>
            </p:nvSpPr>
            <p:spPr bwMode="auto">
              <a:xfrm>
                <a:off x="0" y="1956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101" name="Rectangle 21"/>
              <p:cNvSpPr>
                <a:spLocks noChangeArrowheads="1"/>
              </p:cNvSpPr>
              <p:nvPr/>
            </p:nvSpPr>
            <p:spPr bwMode="auto">
              <a:xfrm>
                <a:off x="0" y="195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39	</a:t>
                </a:r>
                <a:r>
                  <a:rPr lang="en-US" sz="1200" b="1">
                    <a:latin typeface="Courier New" pitchFamily="49" charset="0"/>
                  </a:rPr>
                  <a:t>           &lt;&lt; setiosflags( ios::fixed | ios::showpoint )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330"/>
              <a:ext cx="3072" cy="502"/>
              <a:chOff x="0" y="2330"/>
              <a:chExt cx="3072" cy="502"/>
            </a:xfrm>
          </p:grpSpPr>
          <p:sp>
            <p:nvSpPr>
              <p:cNvPr id="43098" name="Rectangle 23"/>
              <p:cNvSpPr>
                <a:spLocks noChangeArrowheads="1"/>
              </p:cNvSpPr>
              <p:nvPr/>
            </p:nvSpPr>
            <p:spPr bwMode="auto">
              <a:xfrm>
                <a:off x="0" y="2330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99" name="Rectangle 24"/>
              <p:cNvSpPr>
                <a:spLocks noChangeArrowheads="1"/>
              </p:cNvSpPr>
              <p:nvPr/>
            </p:nvSpPr>
            <p:spPr bwMode="auto">
              <a:xfrm>
                <a:off x="0" y="233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40	</a:t>
                </a:r>
                <a:r>
                  <a:rPr lang="en-US" sz="1200" b="1">
                    <a:latin typeface="Courier New" pitchFamily="49" charset="0"/>
                  </a:rPr>
                  <a:t>           &lt;&lt; setprecision( 2 )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704"/>
              <a:ext cx="3072" cy="502"/>
              <a:chOff x="0" y="2704"/>
              <a:chExt cx="3072" cy="502"/>
            </a:xfrm>
          </p:grpSpPr>
          <p:sp>
            <p:nvSpPr>
              <p:cNvPr id="43096" name="Rectangle 26"/>
              <p:cNvSpPr>
                <a:spLocks noChangeArrowheads="1"/>
              </p:cNvSpPr>
              <p:nvPr/>
            </p:nvSpPr>
            <p:spPr bwMode="auto">
              <a:xfrm>
                <a:off x="0" y="2704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97" name="Rectangle 27"/>
              <p:cNvSpPr>
                <a:spLocks noChangeArrowheads="1"/>
              </p:cNvSpPr>
              <p:nvPr/>
            </p:nvSpPr>
            <p:spPr bwMode="auto">
              <a:xfrm>
                <a:off x="0" y="270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41	</a:t>
                </a:r>
                <a:r>
                  <a:rPr lang="en-US" sz="1200" b="1">
                    <a:latin typeface="Courier New" pitchFamily="49" charset="0"/>
                  </a:rPr>
                  <a:t>           &lt;&lt; average( studentGrades[ person ], exams )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3078"/>
              <a:ext cx="3072" cy="502"/>
              <a:chOff x="0" y="3078"/>
              <a:chExt cx="3072" cy="502"/>
            </a:xfrm>
          </p:grpSpPr>
          <p:sp>
            <p:nvSpPr>
              <p:cNvPr id="43094" name="Rectangle 29"/>
              <p:cNvSpPr>
                <a:spLocks noChangeArrowheads="1"/>
              </p:cNvSpPr>
              <p:nvPr/>
            </p:nvSpPr>
            <p:spPr bwMode="auto">
              <a:xfrm>
                <a:off x="0" y="3078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95" name="Rectangle 30"/>
              <p:cNvSpPr>
                <a:spLocks noChangeArrowheads="1"/>
              </p:cNvSpPr>
              <p:nvPr/>
            </p:nvSpPr>
            <p:spPr bwMode="auto">
              <a:xfrm>
                <a:off x="0" y="307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42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452"/>
              <a:ext cx="3072" cy="502"/>
              <a:chOff x="0" y="3452"/>
              <a:chExt cx="3072" cy="502"/>
            </a:xfrm>
          </p:grpSpPr>
          <p:sp>
            <p:nvSpPr>
              <p:cNvPr id="43092" name="Rectangle 32"/>
              <p:cNvSpPr>
                <a:spLocks noChangeArrowheads="1"/>
              </p:cNvSpPr>
              <p:nvPr/>
            </p:nvSpPr>
            <p:spPr bwMode="auto">
              <a:xfrm>
                <a:off x="0" y="3452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93" name="Rectangle 33"/>
              <p:cNvSpPr>
                <a:spLocks noChangeArrowheads="1"/>
              </p:cNvSpPr>
              <p:nvPr/>
            </p:nvSpPr>
            <p:spPr bwMode="auto">
              <a:xfrm>
                <a:off x="0" y="345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43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200" b="1">
                    <a:latin typeface="Courier New" pitchFamily="49" charset="0"/>
                  </a:rPr>
                  <a:t>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826"/>
              <a:ext cx="3072" cy="502"/>
              <a:chOff x="0" y="3826"/>
              <a:chExt cx="3072" cy="502"/>
            </a:xfrm>
          </p:grpSpPr>
          <p:sp>
            <p:nvSpPr>
              <p:cNvPr id="43090" name="Rectangle 35"/>
              <p:cNvSpPr>
                <a:spLocks noChangeArrowheads="1"/>
              </p:cNvSpPr>
              <p:nvPr/>
            </p:nvSpPr>
            <p:spPr bwMode="auto">
              <a:xfrm>
                <a:off x="0" y="3826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91" name="Rectangle 36"/>
              <p:cNvSpPr>
                <a:spLocks noChangeArrowheads="1"/>
              </p:cNvSpPr>
              <p:nvPr/>
            </p:nvSpPr>
            <p:spPr bwMode="auto">
              <a:xfrm>
                <a:off x="0" y="382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44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200"/>
              <a:ext cx="3072" cy="502"/>
              <a:chOff x="0" y="4200"/>
              <a:chExt cx="3072" cy="502"/>
            </a:xfrm>
          </p:grpSpPr>
          <p:sp>
            <p:nvSpPr>
              <p:cNvPr id="43088" name="Rectangle 38"/>
              <p:cNvSpPr>
                <a:spLocks noChangeArrowheads="1"/>
              </p:cNvSpPr>
              <p:nvPr/>
            </p:nvSpPr>
            <p:spPr bwMode="auto">
              <a:xfrm>
                <a:off x="0" y="4200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89" name="Rectangle 39"/>
              <p:cNvSpPr>
                <a:spLocks noChangeArrowheads="1"/>
              </p:cNvSpPr>
              <p:nvPr/>
            </p:nvSpPr>
            <p:spPr bwMode="auto">
              <a:xfrm>
                <a:off x="0" y="420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45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574"/>
              <a:ext cx="3072" cy="502"/>
              <a:chOff x="0" y="4574"/>
              <a:chExt cx="3072" cy="502"/>
            </a:xfrm>
          </p:grpSpPr>
          <p:sp>
            <p:nvSpPr>
              <p:cNvPr id="43086" name="Rectangle 41"/>
              <p:cNvSpPr>
                <a:spLocks noChangeArrowheads="1"/>
              </p:cNvSpPr>
              <p:nvPr/>
            </p:nvSpPr>
            <p:spPr bwMode="auto">
              <a:xfrm>
                <a:off x="0" y="4574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87" name="Rectangle 42"/>
              <p:cNvSpPr>
                <a:spLocks noChangeArrowheads="1"/>
              </p:cNvSpPr>
              <p:nvPr/>
            </p:nvSpPr>
            <p:spPr bwMode="auto">
              <a:xfrm>
                <a:off x="0" y="45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46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Find the minimum grade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948"/>
              <a:ext cx="3072" cy="502"/>
              <a:chOff x="0" y="4948"/>
              <a:chExt cx="3072" cy="502"/>
            </a:xfrm>
          </p:grpSpPr>
          <p:sp>
            <p:nvSpPr>
              <p:cNvPr id="43084" name="Rectangle 44"/>
              <p:cNvSpPr>
                <a:spLocks noChangeArrowheads="1"/>
              </p:cNvSpPr>
              <p:nvPr/>
            </p:nvSpPr>
            <p:spPr bwMode="auto">
              <a:xfrm>
                <a:off x="0" y="4948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85" name="Rectangle 45"/>
              <p:cNvSpPr>
                <a:spLocks noChangeArrowheads="1"/>
              </p:cNvSpPr>
              <p:nvPr/>
            </p:nvSpPr>
            <p:spPr bwMode="auto">
              <a:xfrm>
                <a:off x="0" y="49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47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minimum(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grades[][ exams ],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pupils,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tests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322"/>
              <a:ext cx="3072" cy="502"/>
              <a:chOff x="0" y="5322"/>
              <a:chExt cx="3072" cy="502"/>
            </a:xfrm>
          </p:grpSpPr>
          <p:sp>
            <p:nvSpPr>
              <p:cNvPr id="43082" name="Rectangle 47"/>
              <p:cNvSpPr>
                <a:spLocks noChangeArrowheads="1"/>
              </p:cNvSpPr>
              <p:nvPr/>
            </p:nvSpPr>
            <p:spPr bwMode="auto">
              <a:xfrm>
                <a:off x="0" y="5322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83" name="Rectangle 48"/>
              <p:cNvSpPr>
                <a:spLocks noChangeArrowheads="1"/>
              </p:cNvSpPr>
              <p:nvPr/>
            </p:nvSpPr>
            <p:spPr bwMode="auto">
              <a:xfrm>
                <a:off x="0" y="53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48	</a:t>
                </a:r>
                <a:r>
                  <a:rPr lang="en-US" sz="12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96"/>
              <a:ext cx="3072" cy="502"/>
              <a:chOff x="0" y="5696"/>
              <a:chExt cx="3072" cy="502"/>
            </a:xfrm>
          </p:grpSpPr>
          <p:sp>
            <p:nvSpPr>
              <p:cNvPr id="43080" name="Rectangle 50"/>
              <p:cNvSpPr>
                <a:spLocks noChangeArrowheads="1"/>
              </p:cNvSpPr>
              <p:nvPr/>
            </p:nvSpPr>
            <p:spPr bwMode="auto">
              <a:xfrm>
                <a:off x="0" y="5696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81" name="Rectangle 51"/>
              <p:cNvSpPr>
                <a:spLocks noChangeArrowheads="1"/>
              </p:cNvSpPr>
              <p:nvPr/>
            </p:nvSpPr>
            <p:spPr bwMode="auto">
              <a:xfrm>
                <a:off x="0" y="56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49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lowGrade = 100;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6070"/>
              <a:ext cx="3072" cy="502"/>
              <a:chOff x="0" y="6070"/>
              <a:chExt cx="3072" cy="502"/>
            </a:xfrm>
          </p:grpSpPr>
          <p:sp>
            <p:nvSpPr>
              <p:cNvPr id="43078" name="Rectangle 53"/>
              <p:cNvSpPr>
                <a:spLocks noChangeArrowheads="1"/>
              </p:cNvSpPr>
              <p:nvPr/>
            </p:nvSpPr>
            <p:spPr bwMode="auto">
              <a:xfrm>
                <a:off x="0" y="6070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79" name="Rectangle 54"/>
              <p:cNvSpPr>
                <a:spLocks noChangeArrowheads="1"/>
              </p:cNvSpPr>
              <p:nvPr/>
            </p:nvSpPr>
            <p:spPr bwMode="auto">
              <a:xfrm>
                <a:off x="0" y="60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50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444"/>
              <a:ext cx="3072" cy="502"/>
              <a:chOff x="0" y="6444"/>
              <a:chExt cx="3072" cy="502"/>
            </a:xfrm>
          </p:grpSpPr>
          <p:sp>
            <p:nvSpPr>
              <p:cNvPr id="43076" name="Rectangle 56"/>
              <p:cNvSpPr>
                <a:spLocks noChangeArrowheads="1"/>
              </p:cNvSpPr>
              <p:nvPr/>
            </p:nvSpPr>
            <p:spPr bwMode="auto">
              <a:xfrm>
                <a:off x="0" y="6444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77" name="Rectangle 57"/>
              <p:cNvSpPr>
                <a:spLocks noChangeArrowheads="1"/>
              </p:cNvSpPr>
              <p:nvPr/>
            </p:nvSpPr>
            <p:spPr bwMode="auto">
              <a:xfrm>
                <a:off x="0" y="64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51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200" b="1">
                    <a:latin typeface="Courier New" pitchFamily="49" charset="0"/>
                  </a:rPr>
                  <a:t> 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i = 0; i &lt; pupils; i++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818"/>
              <a:ext cx="3072" cy="502"/>
              <a:chOff x="0" y="6818"/>
              <a:chExt cx="3072" cy="502"/>
            </a:xfrm>
          </p:grpSpPr>
          <p:sp>
            <p:nvSpPr>
              <p:cNvPr id="43074" name="Rectangle 59"/>
              <p:cNvSpPr>
                <a:spLocks noChangeArrowheads="1"/>
              </p:cNvSpPr>
              <p:nvPr/>
            </p:nvSpPr>
            <p:spPr bwMode="auto">
              <a:xfrm>
                <a:off x="0" y="6818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75" name="Rectangle 60"/>
              <p:cNvSpPr>
                <a:spLocks noChangeArrowheads="1"/>
              </p:cNvSpPr>
              <p:nvPr/>
            </p:nvSpPr>
            <p:spPr bwMode="auto">
              <a:xfrm>
                <a:off x="0" y="68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52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92"/>
              <a:ext cx="3072" cy="502"/>
              <a:chOff x="0" y="7192"/>
              <a:chExt cx="3072" cy="502"/>
            </a:xfrm>
          </p:grpSpPr>
          <p:sp>
            <p:nvSpPr>
              <p:cNvPr id="43072" name="Rectangle 62"/>
              <p:cNvSpPr>
                <a:spLocks noChangeArrowheads="1"/>
              </p:cNvSpPr>
              <p:nvPr/>
            </p:nvSpPr>
            <p:spPr bwMode="auto">
              <a:xfrm>
                <a:off x="0" y="7192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73" name="Rectangle 63"/>
              <p:cNvSpPr>
                <a:spLocks noChangeArrowheads="1"/>
              </p:cNvSpPr>
              <p:nvPr/>
            </p:nvSpPr>
            <p:spPr bwMode="auto">
              <a:xfrm>
                <a:off x="0" y="71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53	</a:t>
                </a:r>
                <a:r>
                  <a:rPr lang="en-US" sz="1200" b="1">
                    <a:latin typeface="Courier New" pitchFamily="49" charset="0"/>
                  </a:rPr>
                  <a:t>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200" b="1">
                    <a:latin typeface="Courier New" pitchFamily="49" charset="0"/>
                  </a:rPr>
                  <a:t> 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j = 0; j &lt; tests; j++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0" y="7566"/>
              <a:ext cx="3072" cy="502"/>
              <a:chOff x="0" y="7566"/>
              <a:chExt cx="3072" cy="502"/>
            </a:xfrm>
          </p:grpSpPr>
          <p:sp>
            <p:nvSpPr>
              <p:cNvPr id="43070" name="Rectangle 65"/>
              <p:cNvSpPr>
                <a:spLocks noChangeArrowheads="1"/>
              </p:cNvSpPr>
              <p:nvPr/>
            </p:nvSpPr>
            <p:spPr bwMode="auto">
              <a:xfrm>
                <a:off x="0" y="7566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71" name="Rectangle 66"/>
              <p:cNvSpPr>
                <a:spLocks noChangeArrowheads="1"/>
              </p:cNvSpPr>
              <p:nvPr/>
            </p:nvSpPr>
            <p:spPr bwMode="auto">
              <a:xfrm>
                <a:off x="0" y="75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54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0" y="7940"/>
              <a:ext cx="3072" cy="502"/>
              <a:chOff x="0" y="7940"/>
              <a:chExt cx="3072" cy="502"/>
            </a:xfrm>
          </p:grpSpPr>
          <p:sp>
            <p:nvSpPr>
              <p:cNvPr id="43068" name="Rectangle 68"/>
              <p:cNvSpPr>
                <a:spLocks noChangeArrowheads="1"/>
              </p:cNvSpPr>
              <p:nvPr/>
            </p:nvSpPr>
            <p:spPr bwMode="auto">
              <a:xfrm>
                <a:off x="0" y="7940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69" name="Rectangle 69"/>
              <p:cNvSpPr>
                <a:spLocks noChangeArrowheads="1"/>
              </p:cNvSpPr>
              <p:nvPr/>
            </p:nvSpPr>
            <p:spPr bwMode="auto">
              <a:xfrm>
                <a:off x="0" y="79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55	</a:t>
                </a:r>
                <a:r>
                  <a:rPr lang="en-US" sz="1200" b="1">
                    <a:latin typeface="Courier New" pitchFamily="49" charset="0"/>
                  </a:rPr>
                  <a:t>   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if</a:t>
                </a:r>
                <a:r>
                  <a:rPr lang="en-US" sz="1200" b="1">
                    <a:latin typeface="Courier New" pitchFamily="49" charset="0"/>
                  </a:rPr>
                  <a:t> ( grades[ i ][ j ] &lt; lowGrade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0" y="8314"/>
              <a:ext cx="3072" cy="502"/>
              <a:chOff x="0" y="8314"/>
              <a:chExt cx="3072" cy="502"/>
            </a:xfrm>
          </p:grpSpPr>
          <p:sp>
            <p:nvSpPr>
              <p:cNvPr id="43066" name="Rectangle 71"/>
              <p:cNvSpPr>
                <a:spLocks noChangeArrowheads="1"/>
              </p:cNvSpPr>
              <p:nvPr/>
            </p:nvSpPr>
            <p:spPr bwMode="auto">
              <a:xfrm>
                <a:off x="0" y="8314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67" name="Rectangle 72"/>
              <p:cNvSpPr>
                <a:spLocks noChangeArrowheads="1"/>
              </p:cNvSpPr>
              <p:nvPr/>
            </p:nvSpPr>
            <p:spPr bwMode="auto">
              <a:xfrm>
                <a:off x="0" y="83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56	</a:t>
                </a:r>
                <a:r>
                  <a:rPr lang="en-US" sz="1200" b="1">
                    <a:latin typeface="Courier New" pitchFamily="49" charset="0"/>
                  </a:rPr>
                  <a:t>            lowGrade = grades[ i ][ j ];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73"/>
            <p:cNvGrpSpPr>
              <a:grpSpLocks/>
            </p:cNvGrpSpPr>
            <p:nvPr/>
          </p:nvGrpSpPr>
          <p:grpSpPr bwMode="auto">
            <a:xfrm>
              <a:off x="0" y="8688"/>
              <a:ext cx="3072" cy="502"/>
              <a:chOff x="0" y="8688"/>
              <a:chExt cx="3072" cy="502"/>
            </a:xfrm>
          </p:grpSpPr>
          <p:sp>
            <p:nvSpPr>
              <p:cNvPr id="43064" name="Rectangle 74"/>
              <p:cNvSpPr>
                <a:spLocks noChangeArrowheads="1"/>
              </p:cNvSpPr>
              <p:nvPr/>
            </p:nvSpPr>
            <p:spPr bwMode="auto">
              <a:xfrm>
                <a:off x="0" y="8688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65" name="Rectangle 75"/>
              <p:cNvSpPr>
                <a:spLocks noChangeArrowheads="1"/>
              </p:cNvSpPr>
              <p:nvPr/>
            </p:nvSpPr>
            <p:spPr bwMode="auto">
              <a:xfrm>
                <a:off x="0" y="86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57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76"/>
            <p:cNvGrpSpPr>
              <a:grpSpLocks/>
            </p:cNvGrpSpPr>
            <p:nvPr/>
          </p:nvGrpSpPr>
          <p:grpSpPr bwMode="auto">
            <a:xfrm>
              <a:off x="0" y="9062"/>
              <a:ext cx="3072" cy="502"/>
              <a:chOff x="0" y="9062"/>
              <a:chExt cx="3072" cy="502"/>
            </a:xfrm>
          </p:grpSpPr>
          <p:sp>
            <p:nvSpPr>
              <p:cNvPr id="43062" name="Rectangle 77"/>
              <p:cNvSpPr>
                <a:spLocks noChangeArrowheads="1"/>
              </p:cNvSpPr>
              <p:nvPr/>
            </p:nvSpPr>
            <p:spPr bwMode="auto">
              <a:xfrm>
                <a:off x="0" y="9062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63" name="Rectangle 78"/>
              <p:cNvSpPr>
                <a:spLocks noChangeArrowheads="1"/>
              </p:cNvSpPr>
              <p:nvPr/>
            </p:nvSpPr>
            <p:spPr bwMode="auto">
              <a:xfrm>
                <a:off x="0" y="90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58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200" b="1">
                    <a:latin typeface="Courier New" pitchFamily="49" charset="0"/>
                  </a:rPr>
                  <a:t> lowGrade;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79"/>
            <p:cNvGrpSpPr>
              <a:grpSpLocks/>
            </p:cNvGrpSpPr>
            <p:nvPr/>
          </p:nvGrpSpPr>
          <p:grpSpPr bwMode="auto">
            <a:xfrm>
              <a:off x="0" y="9436"/>
              <a:ext cx="3072" cy="502"/>
              <a:chOff x="0" y="9436"/>
              <a:chExt cx="3072" cy="502"/>
            </a:xfrm>
          </p:grpSpPr>
          <p:sp>
            <p:nvSpPr>
              <p:cNvPr id="43060" name="Rectangle 80"/>
              <p:cNvSpPr>
                <a:spLocks noChangeArrowheads="1"/>
              </p:cNvSpPr>
              <p:nvPr/>
            </p:nvSpPr>
            <p:spPr bwMode="auto">
              <a:xfrm>
                <a:off x="0" y="9436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61" name="Rectangle 81"/>
              <p:cNvSpPr>
                <a:spLocks noChangeArrowheads="1"/>
              </p:cNvSpPr>
              <p:nvPr/>
            </p:nvSpPr>
            <p:spPr bwMode="auto">
              <a:xfrm>
                <a:off x="0" y="94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59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9" name="Group 82"/>
            <p:cNvGrpSpPr>
              <a:grpSpLocks/>
            </p:cNvGrpSpPr>
            <p:nvPr/>
          </p:nvGrpSpPr>
          <p:grpSpPr bwMode="auto">
            <a:xfrm>
              <a:off x="0" y="9810"/>
              <a:ext cx="3072" cy="502"/>
              <a:chOff x="0" y="9810"/>
              <a:chExt cx="3072" cy="502"/>
            </a:xfrm>
          </p:grpSpPr>
          <p:sp>
            <p:nvSpPr>
              <p:cNvPr id="43058" name="Rectangle 83"/>
              <p:cNvSpPr>
                <a:spLocks noChangeArrowheads="1"/>
              </p:cNvSpPr>
              <p:nvPr/>
            </p:nvSpPr>
            <p:spPr bwMode="auto">
              <a:xfrm>
                <a:off x="0" y="9810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59" name="Rectangle 84"/>
              <p:cNvSpPr>
                <a:spLocks noChangeArrowheads="1"/>
              </p:cNvSpPr>
              <p:nvPr/>
            </p:nvSpPr>
            <p:spPr bwMode="auto">
              <a:xfrm>
                <a:off x="0" y="98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60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0" name="Group 85"/>
            <p:cNvGrpSpPr>
              <a:grpSpLocks/>
            </p:cNvGrpSpPr>
            <p:nvPr/>
          </p:nvGrpSpPr>
          <p:grpSpPr bwMode="auto">
            <a:xfrm>
              <a:off x="0" y="10184"/>
              <a:ext cx="3072" cy="502"/>
              <a:chOff x="0" y="10184"/>
              <a:chExt cx="3072" cy="502"/>
            </a:xfrm>
          </p:grpSpPr>
          <p:sp>
            <p:nvSpPr>
              <p:cNvPr id="43056" name="Rectangle 86"/>
              <p:cNvSpPr>
                <a:spLocks noChangeArrowheads="1"/>
              </p:cNvSpPr>
              <p:nvPr/>
            </p:nvSpPr>
            <p:spPr bwMode="auto">
              <a:xfrm>
                <a:off x="0" y="10184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57" name="Rectangle 87"/>
              <p:cNvSpPr>
                <a:spLocks noChangeArrowheads="1"/>
              </p:cNvSpPr>
              <p:nvPr/>
            </p:nvSpPr>
            <p:spPr bwMode="auto">
              <a:xfrm>
                <a:off x="0" y="101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61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Find the maximum grade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1" name="Group 88"/>
            <p:cNvGrpSpPr>
              <a:grpSpLocks/>
            </p:cNvGrpSpPr>
            <p:nvPr/>
          </p:nvGrpSpPr>
          <p:grpSpPr bwMode="auto">
            <a:xfrm>
              <a:off x="0" y="10558"/>
              <a:ext cx="3072" cy="502"/>
              <a:chOff x="0" y="10558"/>
              <a:chExt cx="3072" cy="502"/>
            </a:xfrm>
          </p:grpSpPr>
          <p:sp>
            <p:nvSpPr>
              <p:cNvPr id="43054" name="Rectangle 89"/>
              <p:cNvSpPr>
                <a:spLocks noChangeArrowheads="1"/>
              </p:cNvSpPr>
              <p:nvPr/>
            </p:nvSpPr>
            <p:spPr bwMode="auto">
              <a:xfrm>
                <a:off x="0" y="10558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55" name="Rectangle 90"/>
              <p:cNvSpPr>
                <a:spLocks noChangeArrowheads="1"/>
              </p:cNvSpPr>
              <p:nvPr/>
            </p:nvSpPr>
            <p:spPr bwMode="auto">
              <a:xfrm>
                <a:off x="0" y="105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62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maximum(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grades[][ exams ],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pupils,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tests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3008" name="Group 91"/>
            <p:cNvGrpSpPr>
              <a:grpSpLocks/>
            </p:cNvGrpSpPr>
            <p:nvPr/>
          </p:nvGrpSpPr>
          <p:grpSpPr bwMode="auto">
            <a:xfrm>
              <a:off x="0" y="10932"/>
              <a:ext cx="3072" cy="502"/>
              <a:chOff x="0" y="10932"/>
              <a:chExt cx="3072" cy="502"/>
            </a:xfrm>
          </p:grpSpPr>
          <p:sp>
            <p:nvSpPr>
              <p:cNvPr id="43052" name="Rectangle 92"/>
              <p:cNvSpPr>
                <a:spLocks noChangeArrowheads="1"/>
              </p:cNvSpPr>
              <p:nvPr/>
            </p:nvSpPr>
            <p:spPr bwMode="auto">
              <a:xfrm>
                <a:off x="0" y="10932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53" name="Rectangle 93"/>
              <p:cNvSpPr>
                <a:spLocks noChangeArrowheads="1"/>
              </p:cNvSpPr>
              <p:nvPr/>
            </p:nvSpPr>
            <p:spPr bwMode="auto">
              <a:xfrm>
                <a:off x="0" y="109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63	</a:t>
                </a:r>
                <a:r>
                  <a:rPr lang="en-US" sz="12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3009" name="Group 94"/>
            <p:cNvGrpSpPr>
              <a:grpSpLocks/>
            </p:cNvGrpSpPr>
            <p:nvPr/>
          </p:nvGrpSpPr>
          <p:grpSpPr bwMode="auto">
            <a:xfrm>
              <a:off x="0" y="11306"/>
              <a:ext cx="3072" cy="502"/>
              <a:chOff x="0" y="11306"/>
              <a:chExt cx="3072" cy="502"/>
            </a:xfrm>
          </p:grpSpPr>
          <p:sp>
            <p:nvSpPr>
              <p:cNvPr id="43050" name="Rectangle 95"/>
              <p:cNvSpPr>
                <a:spLocks noChangeArrowheads="1"/>
              </p:cNvSpPr>
              <p:nvPr/>
            </p:nvSpPr>
            <p:spPr bwMode="auto">
              <a:xfrm>
                <a:off x="0" y="11306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51" name="Rectangle 96"/>
              <p:cNvSpPr>
                <a:spLocks noChangeArrowheads="1"/>
              </p:cNvSpPr>
              <p:nvPr/>
            </p:nvSpPr>
            <p:spPr bwMode="auto">
              <a:xfrm>
                <a:off x="0" y="113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64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highGrade =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3012" name="Group 97"/>
            <p:cNvGrpSpPr>
              <a:grpSpLocks/>
            </p:cNvGrpSpPr>
            <p:nvPr/>
          </p:nvGrpSpPr>
          <p:grpSpPr bwMode="auto">
            <a:xfrm>
              <a:off x="0" y="11680"/>
              <a:ext cx="3072" cy="502"/>
              <a:chOff x="0" y="11680"/>
              <a:chExt cx="3072" cy="502"/>
            </a:xfrm>
          </p:grpSpPr>
          <p:sp>
            <p:nvSpPr>
              <p:cNvPr id="43048" name="Rectangle 98"/>
              <p:cNvSpPr>
                <a:spLocks noChangeArrowheads="1"/>
              </p:cNvSpPr>
              <p:nvPr/>
            </p:nvSpPr>
            <p:spPr bwMode="auto">
              <a:xfrm>
                <a:off x="0" y="11680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49" name="Rectangle 99"/>
              <p:cNvSpPr>
                <a:spLocks noChangeArrowheads="1"/>
              </p:cNvSpPr>
              <p:nvPr/>
            </p:nvSpPr>
            <p:spPr bwMode="auto">
              <a:xfrm>
                <a:off x="0" y="116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65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3013" name="Group 100"/>
            <p:cNvGrpSpPr>
              <a:grpSpLocks/>
            </p:cNvGrpSpPr>
            <p:nvPr/>
          </p:nvGrpSpPr>
          <p:grpSpPr bwMode="auto">
            <a:xfrm>
              <a:off x="0" y="12054"/>
              <a:ext cx="3072" cy="502"/>
              <a:chOff x="0" y="12054"/>
              <a:chExt cx="3072" cy="502"/>
            </a:xfrm>
          </p:grpSpPr>
          <p:sp>
            <p:nvSpPr>
              <p:cNvPr id="43046" name="Rectangle 101"/>
              <p:cNvSpPr>
                <a:spLocks noChangeArrowheads="1"/>
              </p:cNvSpPr>
              <p:nvPr/>
            </p:nvSpPr>
            <p:spPr bwMode="auto">
              <a:xfrm>
                <a:off x="0" y="12054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47" name="Rectangle 102"/>
              <p:cNvSpPr>
                <a:spLocks noChangeArrowheads="1"/>
              </p:cNvSpPr>
              <p:nvPr/>
            </p:nvSpPr>
            <p:spPr bwMode="auto">
              <a:xfrm>
                <a:off x="0" y="120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66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200" b="1">
                    <a:latin typeface="Courier New" pitchFamily="49" charset="0"/>
                  </a:rPr>
                  <a:t> 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i = 0; i &lt; pupils; i++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0B3E40D-C0C8-43DC-891D-0EF03FE043D7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>
                <a:cs typeface="Times New Roman" pitchFamily="18" charset="0"/>
              </a:rPr>
              <a:t>3.  Define functions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6927459"/>
            <a:chOff x="0" y="0"/>
            <a:chExt cx="3072" cy="12467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499"/>
              <a:chOff x="0" y="0"/>
              <a:chExt cx="3072" cy="499"/>
            </a:xfrm>
          </p:grpSpPr>
          <p:sp>
            <p:nvSpPr>
              <p:cNvPr id="44134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35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67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499"/>
              <a:chOff x="0" y="374"/>
              <a:chExt cx="3072" cy="499"/>
            </a:xfrm>
          </p:grpSpPr>
          <p:sp>
            <p:nvSpPr>
              <p:cNvPr id="44132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33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68	</a:t>
                </a:r>
                <a:r>
                  <a:rPr lang="en-US" sz="1200" b="1">
                    <a:latin typeface="Courier New" pitchFamily="49" charset="0"/>
                  </a:rPr>
                  <a:t>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200" b="1">
                    <a:latin typeface="Courier New" pitchFamily="49" charset="0"/>
                  </a:rPr>
                  <a:t> 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j = 0; j &lt; tests; j++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499"/>
              <a:chOff x="0" y="748"/>
              <a:chExt cx="3072" cy="499"/>
            </a:xfrm>
          </p:grpSpPr>
          <p:sp>
            <p:nvSpPr>
              <p:cNvPr id="44130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31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69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499"/>
              <a:chOff x="0" y="1122"/>
              <a:chExt cx="3072" cy="499"/>
            </a:xfrm>
          </p:grpSpPr>
          <p:sp>
            <p:nvSpPr>
              <p:cNvPr id="44128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29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70	</a:t>
                </a:r>
                <a:r>
                  <a:rPr lang="en-US" sz="1200" b="1">
                    <a:latin typeface="Courier New" pitchFamily="49" charset="0"/>
                  </a:rPr>
                  <a:t>   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if</a:t>
                </a:r>
                <a:r>
                  <a:rPr lang="en-US" sz="1200" b="1">
                    <a:latin typeface="Courier New" pitchFamily="49" charset="0"/>
                  </a:rPr>
                  <a:t> ( grades[ i ][ j ] &gt; highGrade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499"/>
              <a:chOff x="0" y="1496"/>
              <a:chExt cx="3072" cy="499"/>
            </a:xfrm>
          </p:grpSpPr>
          <p:sp>
            <p:nvSpPr>
              <p:cNvPr id="44126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27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71	</a:t>
                </a:r>
                <a:r>
                  <a:rPr lang="en-US" sz="1200" b="1">
                    <a:latin typeface="Courier New" pitchFamily="49" charset="0"/>
                  </a:rPr>
                  <a:t>            highGrade = grades[ i ][ j ];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499"/>
              <a:chOff x="0" y="1870"/>
              <a:chExt cx="3072" cy="499"/>
            </a:xfrm>
          </p:grpSpPr>
          <p:sp>
            <p:nvSpPr>
              <p:cNvPr id="44124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25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72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499"/>
              <a:chOff x="0" y="2244"/>
              <a:chExt cx="3072" cy="499"/>
            </a:xfrm>
          </p:grpSpPr>
          <p:sp>
            <p:nvSpPr>
              <p:cNvPr id="44122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23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73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200" b="1">
                    <a:latin typeface="Courier New" pitchFamily="49" charset="0"/>
                  </a:rPr>
                  <a:t> highGrade;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499"/>
              <a:chOff x="0" y="2618"/>
              <a:chExt cx="3072" cy="499"/>
            </a:xfrm>
          </p:grpSpPr>
          <p:sp>
            <p:nvSpPr>
              <p:cNvPr id="44120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21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74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499"/>
              <a:chOff x="0" y="2992"/>
              <a:chExt cx="3072" cy="499"/>
            </a:xfrm>
          </p:grpSpPr>
          <p:sp>
            <p:nvSpPr>
              <p:cNvPr id="44118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19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75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499"/>
              <a:chOff x="0" y="3366"/>
              <a:chExt cx="3072" cy="499"/>
            </a:xfrm>
          </p:grpSpPr>
          <p:sp>
            <p:nvSpPr>
              <p:cNvPr id="44116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17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76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Determine the average grade for a particular student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rgbClr val="33CC33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499"/>
              <a:chOff x="0" y="3740"/>
              <a:chExt cx="3072" cy="499"/>
            </a:xfrm>
          </p:grpSpPr>
          <p:sp>
            <p:nvSpPr>
              <p:cNvPr id="44114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15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77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double</a:t>
                </a:r>
                <a:r>
                  <a:rPr lang="en-US" sz="1200" b="1">
                    <a:latin typeface="Courier New" pitchFamily="49" charset="0"/>
                  </a:rPr>
                  <a:t> average(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setOfGrades[],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tests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14"/>
              <a:ext cx="3072" cy="499"/>
              <a:chOff x="0" y="4114"/>
              <a:chExt cx="3072" cy="499"/>
            </a:xfrm>
          </p:grpSpPr>
          <p:sp>
            <p:nvSpPr>
              <p:cNvPr id="44112" name="Rectangle 38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13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78	</a:t>
                </a:r>
                <a:r>
                  <a:rPr lang="en-US" sz="12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488"/>
              <a:ext cx="3072" cy="499"/>
              <a:chOff x="0" y="4488"/>
              <a:chExt cx="3072" cy="499"/>
            </a:xfrm>
          </p:grpSpPr>
          <p:sp>
            <p:nvSpPr>
              <p:cNvPr id="44110" name="Rectangle 4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11" name="Rectangle 42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 dirty="0">
                    <a:solidFill>
                      <a:srgbClr val="4D8DFF"/>
                    </a:solidFill>
                    <a:latin typeface="Courier New" pitchFamily="49" charset="0"/>
                  </a:rPr>
                  <a:t>	79	</a:t>
                </a:r>
                <a:r>
                  <a:rPr lang="en-US" sz="1200" b="1" dirty="0">
                    <a:latin typeface="Courier New" pitchFamily="49" charset="0"/>
                  </a:rPr>
                  <a:t>   </a:t>
                </a:r>
                <a:r>
                  <a:rPr lang="en-US" sz="1200" b="1" dirty="0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 dirty="0">
                    <a:latin typeface="Courier New" pitchFamily="49" charset="0"/>
                  </a:rPr>
                  <a:t> total =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62"/>
              <a:ext cx="3072" cy="499"/>
              <a:chOff x="0" y="4862"/>
              <a:chExt cx="3072" cy="499"/>
            </a:xfrm>
          </p:grpSpPr>
          <p:sp>
            <p:nvSpPr>
              <p:cNvPr id="44108" name="Rectangle 44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09" name="Rectangle 4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80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36"/>
              <a:ext cx="3072" cy="499"/>
              <a:chOff x="0" y="5236"/>
              <a:chExt cx="3072" cy="499"/>
            </a:xfrm>
          </p:grpSpPr>
          <p:sp>
            <p:nvSpPr>
              <p:cNvPr id="44106" name="Rectangle 4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07" name="Rectangle 4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81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200" b="1">
                    <a:latin typeface="Courier New" pitchFamily="49" charset="0"/>
                  </a:rPr>
                  <a:t> 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i = 0; i &lt; tests; i++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10"/>
              <a:ext cx="3072" cy="499"/>
              <a:chOff x="0" y="5610"/>
              <a:chExt cx="3072" cy="499"/>
            </a:xfrm>
          </p:grpSpPr>
          <p:sp>
            <p:nvSpPr>
              <p:cNvPr id="44104" name="Rectangle 50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05" name="Rectangle 5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82	</a:t>
                </a:r>
                <a:r>
                  <a:rPr lang="en-US" sz="1200" b="1">
                    <a:latin typeface="Courier New" pitchFamily="49" charset="0"/>
                  </a:rPr>
                  <a:t>      total += setOfGrades[ i ];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5984"/>
              <a:ext cx="3072" cy="499"/>
              <a:chOff x="0" y="5984"/>
              <a:chExt cx="3072" cy="499"/>
            </a:xfrm>
          </p:grpSpPr>
          <p:sp>
            <p:nvSpPr>
              <p:cNvPr id="44102" name="Rectangle 53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03" name="Rectangle 54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83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58"/>
              <a:ext cx="3072" cy="499"/>
              <a:chOff x="0" y="6358"/>
              <a:chExt cx="3072" cy="499"/>
            </a:xfrm>
          </p:grpSpPr>
          <p:sp>
            <p:nvSpPr>
              <p:cNvPr id="44100" name="Rectangle 5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01" name="Rectangle 57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84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200" b="1">
                    <a:latin typeface="Courier New" pitchFamily="49" charset="0"/>
                  </a:rPr>
                  <a:t>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static_cast</a:t>
                </a:r>
                <a:r>
                  <a:rPr lang="en-US" sz="1200" b="1">
                    <a:latin typeface="Courier New" pitchFamily="49" charset="0"/>
                  </a:rPr>
                  <a:t>&lt;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double</a:t>
                </a:r>
                <a:r>
                  <a:rPr lang="en-US" sz="1200" b="1">
                    <a:latin typeface="Courier New" pitchFamily="49" charset="0"/>
                  </a:rPr>
                  <a:t> &gt;( total ) / tests;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32"/>
              <a:ext cx="3072" cy="499"/>
              <a:chOff x="0" y="6732"/>
              <a:chExt cx="3072" cy="499"/>
            </a:xfrm>
          </p:grpSpPr>
          <p:sp>
            <p:nvSpPr>
              <p:cNvPr id="44098" name="Rectangle 59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099" name="Rectangle 60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85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06"/>
              <a:ext cx="3072" cy="499"/>
              <a:chOff x="0" y="7106"/>
              <a:chExt cx="3072" cy="499"/>
            </a:xfrm>
          </p:grpSpPr>
          <p:sp>
            <p:nvSpPr>
              <p:cNvPr id="44096" name="Rectangle 62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097" name="Rectangle 63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86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0" y="7480"/>
              <a:ext cx="3072" cy="499"/>
              <a:chOff x="0" y="7480"/>
              <a:chExt cx="3072" cy="499"/>
            </a:xfrm>
          </p:grpSpPr>
          <p:sp>
            <p:nvSpPr>
              <p:cNvPr id="44094" name="Rectangle 65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095" name="Rectangle 66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87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Print the array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0" y="7854"/>
              <a:ext cx="3072" cy="499"/>
              <a:chOff x="0" y="7854"/>
              <a:chExt cx="3072" cy="499"/>
            </a:xfrm>
          </p:grpSpPr>
          <p:sp>
            <p:nvSpPr>
              <p:cNvPr id="44092" name="Rectangle 68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093" name="Rectangle 69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88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200" b="1">
                    <a:latin typeface="Courier New" pitchFamily="49" charset="0"/>
                  </a:rPr>
                  <a:t> printArray(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grades[][ exams ],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pupils,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tests )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0" y="8228"/>
              <a:ext cx="3072" cy="499"/>
              <a:chOff x="0" y="8228"/>
              <a:chExt cx="3072" cy="499"/>
            </a:xfrm>
          </p:grpSpPr>
          <p:sp>
            <p:nvSpPr>
              <p:cNvPr id="44090" name="Rectangle 71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091" name="Rectangle 72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89	</a:t>
                </a:r>
                <a:r>
                  <a:rPr lang="en-US" sz="12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73"/>
            <p:cNvGrpSpPr>
              <a:grpSpLocks/>
            </p:cNvGrpSpPr>
            <p:nvPr/>
          </p:nvGrpSpPr>
          <p:grpSpPr bwMode="auto">
            <a:xfrm>
              <a:off x="0" y="8602"/>
              <a:ext cx="3072" cy="499"/>
              <a:chOff x="0" y="8602"/>
              <a:chExt cx="3072" cy="499"/>
            </a:xfrm>
          </p:grpSpPr>
          <p:sp>
            <p:nvSpPr>
              <p:cNvPr id="44088" name="Rectangle 74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089" name="Rectangle 75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90	</a:t>
                </a:r>
                <a:r>
                  <a:rPr lang="en-US" sz="1200" b="1">
                    <a:latin typeface="Courier New" pitchFamily="49" charset="0"/>
                  </a:rPr>
                  <a:t>   cout &lt;&lt; "                 [0]  [1]  [2]  [3]";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76"/>
            <p:cNvGrpSpPr>
              <a:grpSpLocks/>
            </p:cNvGrpSpPr>
            <p:nvPr/>
          </p:nvGrpSpPr>
          <p:grpSpPr bwMode="auto">
            <a:xfrm>
              <a:off x="0" y="8976"/>
              <a:ext cx="3072" cy="499"/>
              <a:chOff x="0" y="8976"/>
              <a:chExt cx="3072" cy="499"/>
            </a:xfrm>
          </p:grpSpPr>
          <p:sp>
            <p:nvSpPr>
              <p:cNvPr id="44086" name="Rectangle 77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087" name="Rectangle 78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91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79"/>
            <p:cNvGrpSpPr>
              <a:grpSpLocks/>
            </p:cNvGrpSpPr>
            <p:nvPr/>
          </p:nvGrpSpPr>
          <p:grpSpPr bwMode="auto">
            <a:xfrm>
              <a:off x="0" y="9350"/>
              <a:ext cx="3072" cy="499"/>
              <a:chOff x="0" y="9350"/>
              <a:chExt cx="3072" cy="499"/>
            </a:xfrm>
          </p:grpSpPr>
          <p:sp>
            <p:nvSpPr>
              <p:cNvPr id="44084" name="Rectangle 80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085" name="Rectangle 81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92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200" b="1">
                    <a:latin typeface="Courier New" pitchFamily="49" charset="0"/>
                  </a:rPr>
                  <a:t> 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i = 0; i &lt; pupils; i++ ) 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9" name="Group 82"/>
            <p:cNvGrpSpPr>
              <a:grpSpLocks/>
            </p:cNvGrpSpPr>
            <p:nvPr/>
          </p:nvGrpSpPr>
          <p:grpSpPr bwMode="auto">
            <a:xfrm>
              <a:off x="0" y="9724"/>
              <a:ext cx="3072" cy="499"/>
              <a:chOff x="0" y="9724"/>
              <a:chExt cx="3072" cy="499"/>
            </a:xfrm>
          </p:grpSpPr>
          <p:sp>
            <p:nvSpPr>
              <p:cNvPr id="44082" name="Rectangle 83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083" name="Rectangle 84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93	</a:t>
                </a:r>
                <a:r>
                  <a:rPr lang="en-US" sz="1200" b="1">
                    <a:latin typeface="Courier New" pitchFamily="49" charset="0"/>
                  </a:rPr>
                  <a:t>      cout &lt;&lt; "\nstudentGrades[" &lt;&lt; i &lt;&lt; "] 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0" name="Group 85"/>
            <p:cNvGrpSpPr>
              <a:grpSpLocks/>
            </p:cNvGrpSpPr>
            <p:nvPr/>
          </p:nvGrpSpPr>
          <p:grpSpPr bwMode="auto">
            <a:xfrm>
              <a:off x="0" y="10098"/>
              <a:ext cx="3072" cy="499"/>
              <a:chOff x="0" y="10098"/>
              <a:chExt cx="3072" cy="499"/>
            </a:xfrm>
          </p:grpSpPr>
          <p:sp>
            <p:nvSpPr>
              <p:cNvPr id="44080" name="Rectangle 86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081" name="Rectangle 87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94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1" name="Group 88"/>
            <p:cNvGrpSpPr>
              <a:grpSpLocks/>
            </p:cNvGrpSpPr>
            <p:nvPr/>
          </p:nvGrpSpPr>
          <p:grpSpPr bwMode="auto">
            <a:xfrm>
              <a:off x="0" y="10472"/>
              <a:ext cx="3072" cy="499"/>
              <a:chOff x="0" y="10472"/>
              <a:chExt cx="3072" cy="499"/>
            </a:xfrm>
          </p:grpSpPr>
          <p:sp>
            <p:nvSpPr>
              <p:cNvPr id="44078" name="Rectangle 89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079" name="Rectangle 90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95	</a:t>
                </a:r>
                <a:r>
                  <a:rPr lang="en-US" sz="1200" b="1">
                    <a:latin typeface="Courier New" pitchFamily="49" charset="0"/>
                  </a:rPr>
                  <a:t>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200" b="1">
                    <a:latin typeface="Courier New" pitchFamily="49" charset="0"/>
                  </a:rPr>
                  <a:t> 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j = 0; j &lt; tests; j++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4136" name="Group 91"/>
            <p:cNvGrpSpPr>
              <a:grpSpLocks/>
            </p:cNvGrpSpPr>
            <p:nvPr/>
          </p:nvGrpSpPr>
          <p:grpSpPr bwMode="auto">
            <a:xfrm>
              <a:off x="0" y="10846"/>
              <a:ext cx="3072" cy="499"/>
              <a:chOff x="0" y="10846"/>
              <a:chExt cx="3072" cy="499"/>
            </a:xfrm>
          </p:grpSpPr>
          <p:sp>
            <p:nvSpPr>
              <p:cNvPr id="44076" name="Rectangle 92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077" name="Rectangle 93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96	</a:t>
                </a:r>
                <a:r>
                  <a:rPr lang="en-US" sz="1200" b="1">
                    <a:latin typeface="Courier New" pitchFamily="49" charset="0"/>
                  </a:rPr>
                  <a:t>         cout &lt;&lt; setiosflags( ios::left ) &lt;&lt; setw( 5 )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4137" name="Group 94"/>
            <p:cNvGrpSpPr>
              <a:grpSpLocks/>
            </p:cNvGrpSpPr>
            <p:nvPr/>
          </p:nvGrpSpPr>
          <p:grpSpPr bwMode="auto">
            <a:xfrm>
              <a:off x="0" y="11220"/>
              <a:ext cx="3072" cy="499"/>
              <a:chOff x="0" y="11220"/>
              <a:chExt cx="3072" cy="499"/>
            </a:xfrm>
          </p:grpSpPr>
          <p:sp>
            <p:nvSpPr>
              <p:cNvPr id="44074" name="Rectangle 95"/>
              <p:cNvSpPr>
                <a:spLocks noChangeArrowheads="1"/>
              </p:cNvSpPr>
              <p:nvPr/>
            </p:nvSpPr>
            <p:spPr bwMode="auto">
              <a:xfrm>
                <a:off x="0" y="11220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075" name="Rectangle 96"/>
              <p:cNvSpPr>
                <a:spLocks noChangeArrowheads="1"/>
              </p:cNvSpPr>
              <p:nvPr/>
            </p:nvSpPr>
            <p:spPr bwMode="auto">
              <a:xfrm>
                <a:off x="0" y="1122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97	</a:t>
                </a:r>
                <a:r>
                  <a:rPr lang="en-US" sz="1200" b="1">
                    <a:latin typeface="Courier New" pitchFamily="49" charset="0"/>
                  </a:rPr>
                  <a:t>              &lt;&lt; grades[ i ][ j ];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4138" name="Group 97"/>
            <p:cNvGrpSpPr>
              <a:grpSpLocks/>
            </p:cNvGrpSpPr>
            <p:nvPr/>
          </p:nvGrpSpPr>
          <p:grpSpPr bwMode="auto">
            <a:xfrm>
              <a:off x="0" y="11594"/>
              <a:ext cx="3072" cy="499"/>
              <a:chOff x="0" y="11594"/>
              <a:chExt cx="3072" cy="499"/>
            </a:xfrm>
          </p:grpSpPr>
          <p:sp>
            <p:nvSpPr>
              <p:cNvPr id="44072" name="Rectangle 98"/>
              <p:cNvSpPr>
                <a:spLocks noChangeArrowheads="1"/>
              </p:cNvSpPr>
              <p:nvPr/>
            </p:nvSpPr>
            <p:spPr bwMode="auto">
              <a:xfrm>
                <a:off x="0" y="11594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073" name="Rectangle 99"/>
              <p:cNvSpPr>
                <a:spLocks noChangeArrowheads="1"/>
              </p:cNvSpPr>
              <p:nvPr/>
            </p:nvSpPr>
            <p:spPr bwMode="auto">
              <a:xfrm>
                <a:off x="0" y="1159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98	</a:t>
                </a:r>
                <a:r>
                  <a:rPr lang="en-US" sz="1200" b="1">
                    <a:latin typeface="Courier New" pitchFamily="49" charset="0"/>
                  </a:rPr>
                  <a:t>   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4139" name="Group 100"/>
            <p:cNvGrpSpPr>
              <a:grpSpLocks/>
            </p:cNvGrpSpPr>
            <p:nvPr/>
          </p:nvGrpSpPr>
          <p:grpSpPr bwMode="auto">
            <a:xfrm>
              <a:off x="0" y="11968"/>
              <a:ext cx="3072" cy="499"/>
              <a:chOff x="0" y="11968"/>
              <a:chExt cx="3072" cy="499"/>
            </a:xfrm>
          </p:grpSpPr>
          <p:sp>
            <p:nvSpPr>
              <p:cNvPr id="44070" name="Rectangle 101"/>
              <p:cNvSpPr>
                <a:spLocks noChangeArrowheads="1"/>
              </p:cNvSpPr>
              <p:nvPr/>
            </p:nvSpPr>
            <p:spPr bwMode="auto">
              <a:xfrm>
                <a:off x="0" y="11968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071" name="Rectangle 102"/>
              <p:cNvSpPr>
                <a:spLocks noChangeArrowheads="1"/>
              </p:cNvSpPr>
              <p:nvPr/>
            </p:nvSpPr>
            <p:spPr bwMode="auto">
              <a:xfrm>
                <a:off x="0" y="1196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99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BFFFA51-0E39-4298-AE67-2EF51F812420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z="1600" smtClean="0"/>
              <a:t>Program Output</a:t>
            </a:r>
          </a:p>
        </p:txBody>
      </p:sp>
      <p:sp>
        <p:nvSpPr>
          <p:cNvPr id="45060" name="Rectangle 3"/>
          <p:cNvSpPr>
            <a:spLocks noChangeArrowheads="1"/>
          </p:cNvSpPr>
          <p:nvPr/>
        </p:nvSpPr>
        <p:spPr bwMode="auto">
          <a:xfrm>
            <a:off x="0" y="0"/>
            <a:ext cx="6781800" cy="280076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The array is: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             [0]  [1]  [2]  [3]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 err="1">
                <a:latin typeface="Courier New" pitchFamily="49" charset="0"/>
              </a:rPr>
              <a:t>studentGrades</a:t>
            </a:r>
            <a:r>
              <a:rPr lang="en-US" sz="1600" b="1" dirty="0">
                <a:latin typeface="Courier New" pitchFamily="49" charset="0"/>
              </a:rPr>
              <a:t>[0] 77   68   86   73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 err="1">
                <a:latin typeface="Courier New" pitchFamily="49" charset="0"/>
              </a:rPr>
              <a:t>studentGrades</a:t>
            </a:r>
            <a:r>
              <a:rPr lang="en-US" sz="1600" b="1" dirty="0">
                <a:latin typeface="Courier New" pitchFamily="49" charset="0"/>
              </a:rPr>
              <a:t>[1] 96   87   89   78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 err="1">
                <a:latin typeface="Courier New" pitchFamily="49" charset="0"/>
              </a:rPr>
              <a:t>studentGrades</a:t>
            </a:r>
            <a:r>
              <a:rPr lang="en-US" sz="1600" b="1" dirty="0">
                <a:latin typeface="Courier New" pitchFamily="49" charset="0"/>
              </a:rPr>
              <a:t>[2] 70   90   86   81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6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Lowest grade: 68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Highest grade: 96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The average grade for student 0 is 76.00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The average grade for student 1 is 87.50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The average grade for student 2 is 81.75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/>
          <p:cNvSpPr/>
          <p:nvPr/>
        </p:nvSpPr>
        <p:spPr bwMode="auto">
          <a:xfrm>
            <a:off x="642951" y="1571617"/>
            <a:ext cx="5857875" cy="71437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dirty="0" smtClean="0"/>
              <a:t>3. Declaring Arrays	</a:t>
            </a:r>
            <a:endParaRPr lang="en-US" sz="3600" dirty="0"/>
          </a:p>
        </p:txBody>
      </p:sp>
      <p:sp>
        <p:nvSpPr>
          <p:cNvPr id="82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71500" y="1643083"/>
            <a:ext cx="5929313" cy="4643437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sz="2400" dirty="0" smtClean="0"/>
              <a:t>   array_type   array_name [ no. of element ] ;</a:t>
            </a:r>
          </a:p>
          <a:p>
            <a:pPr algn="l" rtl="0" eaLnBrk="1" hangingPunct="1"/>
            <a:endParaRPr lang="en-US" sz="2400" dirty="0" smtClean="0"/>
          </a:p>
          <a:p>
            <a:pPr algn="l" rtl="0" eaLnBrk="1" hangingPunct="1"/>
            <a:r>
              <a:rPr lang="en-US" sz="2400" dirty="0" smtClean="0"/>
              <a:t>Example:     </a:t>
            </a:r>
          </a:p>
          <a:p>
            <a:pPr algn="l" rtl="0" eaLnBrk="1" hangingPunct="1"/>
            <a:r>
              <a:rPr lang="en-US" sz="2400" dirty="0" smtClean="0"/>
              <a:t>int X [ 5 ] ;</a:t>
            </a:r>
          </a:p>
          <a:p>
            <a:pPr algn="l" rtl="0" eaLnBrk="1" hangingPunct="1">
              <a:buFontTx/>
              <a:buNone/>
            </a:pPr>
            <a:r>
              <a:rPr lang="en-US" sz="2400" dirty="0" smtClean="0"/>
              <a:t>    X [ 0 ] = 1 ; X [ 1 ] = 10 ; X [ 2 ] = 2 ;</a:t>
            </a:r>
          </a:p>
          <a:p>
            <a:pPr algn="l" rtl="0" eaLnBrk="1" hangingPunct="1">
              <a:buFontTx/>
              <a:buNone/>
            </a:pPr>
            <a:r>
              <a:rPr lang="en-US" sz="2400" dirty="0" smtClean="0"/>
              <a:t>    X [ 3 ] = 8 ; X [ 4 ] = 12 ;</a:t>
            </a:r>
          </a:p>
          <a:p>
            <a:pPr algn="l" rtl="0" eaLnBrk="1" hangingPunct="1"/>
            <a:endParaRPr lang="en-US" sz="1400" dirty="0" smtClean="0"/>
          </a:p>
          <a:p>
            <a:pPr algn="l" rtl="0" eaLnBrk="1" hangingPunct="1"/>
            <a:r>
              <a:rPr lang="en-US" sz="2400" dirty="0" smtClean="0"/>
              <a:t>Or</a:t>
            </a:r>
          </a:p>
          <a:p>
            <a:pPr algn="l" rtl="0" eaLnBrk="1" hangingPunct="1">
              <a:buFontTx/>
              <a:buNone/>
            </a:pPr>
            <a:r>
              <a:rPr lang="en-US" sz="2400" dirty="0" smtClean="0"/>
              <a:t>    int X [ 5 ] = { 1, 10, 2, 8, 12} ;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7143776" y="3416313"/>
            <a:ext cx="1143000" cy="3571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84" name="TextBox 5"/>
          <p:cNvSpPr txBox="1">
            <a:spLocks noChangeArrowheads="1"/>
          </p:cNvSpPr>
          <p:nvPr/>
        </p:nvSpPr>
        <p:spPr bwMode="auto">
          <a:xfrm>
            <a:off x="7215214" y="3416313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b="1"/>
              <a:t>1</a:t>
            </a:r>
            <a:endParaRPr lang="ar-EG" sz="1800" b="1"/>
          </a:p>
        </p:txBody>
      </p:sp>
      <p:sp>
        <p:nvSpPr>
          <p:cNvPr id="85" name="Rectangle 84"/>
          <p:cNvSpPr/>
          <p:nvPr/>
        </p:nvSpPr>
        <p:spPr bwMode="auto">
          <a:xfrm>
            <a:off x="7143776" y="3773500"/>
            <a:ext cx="1143000" cy="3571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86" name="TextBox 7"/>
          <p:cNvSpPr txBox="1">
            <a:spLocks noChangeArrowheads="1"/>
          </p:cNvSpPr>
          <p:nvPr/>
        </p:nvSpPr>
        <p:spPr bwMode="auto">
          <a:xfrm>
            <a:off x="7215214" y="3773500"/>
            <a:ext cx="100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b="1"/>
              <a:t>10</a:t>
            </a:r>
            <a:endParaRPr lang="ar-EG" sz="1800" b="1"/>
          </a:p>
        </p:txBody>
      </p:sp>
      <p:sp>
        <p:nvSpPr>
          <p:cNvPr id="87" name="Rectangle 86"/>
          <p:cNvSpPr/>
          <p:nvPr/>
        </p:nvSpPr>
        <p:spPr bwMode="auto">
          <a:xfrm>
            <a:off x="7143776" y="4130688"/>
            <a:ext cx="1143000" cy="3571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88" name="TextBox 9"/>
          <p:cNvSpPr txBox="1">
            <a:spLocks noChangeArrowheads="1"/>
          </p:cNvSpPr>
          <p:nvPr/>
        </p:nvSpPr>
        <p:spPr bwMode="auto">
          <a:xfrm>
            <a:off x="7215214" y="4130688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b="1"/>
              <a:t>2</a:t>
            </a:r>
            <a:endParaRPr lang="ar-EG" sz="1800" b="1"/>
          </a:p>
        </p:txBody>
      </p:sp>
      <p:sp>
        <p:nvSpPr>
          <p:cNvPr id="89" name="Rectangle 88"/>
          <p:cNvSpPr/>
          <p:nvPr/>
        </p:nvSpPr>
        <p:spPr bwMode="auto">
          <a:xfrm>
            <a:off x="7143776" y="4487875"/>
            <a:ext cx="1143000" cy="3571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90" name="TextBox 11"/>
          <p:cNvSpPr txBox="1">
            <a:spLocks noChangeArrowheads="1"/>
          </p:cNvSpPr>
          <p:nvPr/>
        </p:nvSpPr>
        <p:spPr bwMode="auto">
          <a:xfrm>
            <a:off x="7215214" y="4487875"/>
            <a:ext cx="100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b="1"/>
              <a:t>8</a:t>
            </a:r>
            <a:endParaRPr lang="ar-EG" sz="1800" b="1"/>
          </a:p>
        </p:txBody>
      </p:sp>
      <p:sp>
        <p:nvSpPr>
          <p:cNvPr id="91" name="Rectangle 90"/>
          <p:cNvSpPr/>
          <p:nvPr/>
        </p:nvSpPr>
        <p:spPr bwMode="auto">
          <a:xfrm>
            <a:off x="7143776" y="4845063"/>
            <a:ext cx="1143000" cy="3571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92" name="TextBox 13"/>
          <p:cNvSpPr txBox="1">
            <a:spLocks noChangeArrowheads="1"/>
          </p:cNvSpPr>
          <p:nvPr/>
        </p:nvSpPr>
        <p:spPr bwMode="auto">
          <a:xfrm>
            <a:off x="7215214" y="4845063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b="1"/>
              <a:t>12</a:t>
            </a:r>
            <a:endParaRPr lang="ar-EG" sz="1800" b="1"/>
          </a:p>
        </p:txBody>
      </p:sp>
      <p:sp>
        <p:nvSpPr>
          <p:cNvPr id="93" name="TextBox 14"/>
          <p:cNvSpPr txBox="1">
            <a:spLocks noChangeArrowheads="1"/>
          </p:cNvSpPr>
          <p:nvPr/>
        </p:nvSpPr>
        <p:spPr bwMode="auto">
          <a:xfrm>
            <a:off x="6357964" y="3429013"/>
            <a:ext cx="785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i="1"/>
              <a:t>X [ 0 ]</a:t>
            </a:r>
            <a:endParaRPr lang="ar-EG" sz="1400" b="1" i="1"/>
          </a:p>
        </p:txBody>
      </p:sp>
      <p:sp>
        <p:nvSpPr>
          <p:cNvPr id="94" name="TextBox 17"/>
          <p:cNvSpPr txBox="1">
            <a:spLocks noChangeArrowheads="1"/>
          </p:cNvSpPr>
          <p:nvPr/>
        </p:nvSpPr>
        <p:spPr bwMode="auto">
          <a:xfrm>
            <a:off x="6357964" y="3786200"/>
            <a:ext cx="785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i="1"/>
              <a:t>X [ 1 ]</a:t>
            </a:r>
            <a:endParaRPr lang="ar-EG" sz="1400" b="1" i="1"/>
          </a:p>
        </p:txBody>
      </p:sp>
      <p:sp>
        <p:nvSpPr>
          <p:cNvPr id="95" name="TextBox 18"/>
          <p:cNvSpPr txBox="1">
            <a:spLocks noChangeArrowheads="1"/>
          </p:cNvSpPr>
          <p:nvPr/>
        </p:nvSpPr>
        <p:spPr bwMode="auto">
          <a:xfrm>
            <a:off x="6357964" y="4143388"/>
            <a:ext cx="785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i="1"/>
              <a:t>X [ 2 ]</a:t>
            </a:r>
            <a:endParaRPr lang="ar-EG" sz="1400" b="1" i="1"/>
          </a:p>
        </p:txBody>
      </p:sp>
      <p:sp>
        <p:nvSpPr>
          <p:cNvPr id="96" name="TextBox 19"/>
          <p:cNvSpPr txBox="1">
            <a:spLocks noChangeArrowheads="1"/>
          </p:cNvSpPr>
          <p:nvPr/>
        </p:nvSpPr>
        <p:spPr bwMode="auto">
          <a:xfrm>
            <a:off x="6357964" y="4500575"/>
            <a:ext cx="785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i="1"/>
              <a:t>X [ 3]</a:t>
            </a:r>
            <a:endParaRPr lang="ar-EG" sz="1400" b="1" i="1"/>
          </a:p>
        </p:txBody>
      </p:sp>
      <p:sp>
        <p:nvSpPr>
          <p:cNvPr id="97" name="TextBox 20"/>
          <p:cNvSpPr txBox="1">
            <a:spLocks noChangeArrowheads="1"/>
          </p:cNvSpPr>
          <p:nvPr/>
        </p:nvSpPr>
        <p:spPr bwMode="auto">
          <a:xfrm>
            <a:off x="6357964" y="4857763"/>
            <a:ext cx="785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i="1"/>
              <a:t>X [ 4 ]</a:t>
            </a:r>
            <a:endParaRPr lang="ar-EG" sz="1400" b="1" i="1"/>
          </a:p>
        </p:txBody>
      </p:sp>
      <p:sp>
        <p:nvSpPr>
          <p:cNvPr id="98" name="TextBox 21"/>
          <p:cNvSpPr txBox="1">
            <a:spLocks noChangeArrowheads="1"/>
          </p:cNvSpPr>
          <p:nvPr/>
        </p:nvSpPr>
        <p:spPr bwMode="auto">
          <a:xfrm>
            <a:off x="7286651" y="2714638"/>
            <a:ext cx="785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/>
              <a:t>X</a:t>
            </a:r>
            <a:endParaRPr lang="ar-EG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dirty="0" smtClean="0"/>
              <a:t>3. Declaring Arrays	</a:t>
            </a:r>
            <a:endParaRPr lang="en-US" sz="3600" dirty="0"/>
          </a:p>
        </p:txBody>
      </p:sp>
      <p:sp>
        <p:nvSpPr>
          <p:cNvPr id="22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14438"/>
            <a:ext cx="7772400" cy="5000625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 smtClean="0"/>
              <a:t> Declaring arrays - specify: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Name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Type of array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Number of elements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Examples</a:t>
            </a:r>
          </a:p>
          <a:p>
            <a:pPr lvl="3" algn="l" rtl="0" eaLnBrk="1" hangingPunct="1">
              <a:buFontTx/>
              <a:buNone/>
            </a:pPr>
            <a:r>
              <a:rPr lang="en-US" sz="2000" dirty="0" smtClean="0"/>
              <a:t>		</a:t>
            </a:r>
            <a:r>
              <a:rPr lang="en-US" sz="2000" b="1" dirty="0" smtClean="0">
                <a:latin typeface="Courier New" pitchFamily="49" charset="0"/>
              </a:rPr>
              <a:t>int c[ 10 ];  </a:t>
            </a:r>
          </a:p>
          <a:p>
            <a:pPr lvl="4" algn="l" rtl="0" eaLnBrk="1" hangingPunct="1"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float hi[ 3284 ];</a:t>
            </a:r>
          </a:p>
          <a:p>
            <a:pPr lvl="4" algn="l" rtl="0" eaLnBrk="1" hangingPunct="1">
              <a:buFontTx/>
              <a:buNone/>
            </a:pPr>
            <a:endParaRPr lang="en-US" sz="1200" b="1" dirty="0" smtClean="0">
              <a:latin typeface="Courier New" pitchFamily="49" charset="0"/>
            </a:endParaRP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 smtClean="0"/>
              <a:t> Declaring multiple arrays of same type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Similar format as other variables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Example</a:t>
            </a:r>
          </a:p>
          <a:p>
            <a:pPr lvl="4" algn="l" rtl="0" eaLnBrk="1" hangingPunct="1"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int b[ 100 ], x[ 27 ];</a:t>
            </a:r>
            <a:r>
              <a:rPr 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dirty="0" smtClean="0"/>
              <a:t>4. Examples Using Arrays 	</a:t>
            </a:r>
            <a:endParaRPr lang="en-US" sz="36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71486" y="1500174"/>
            <a:ext cx="7886728" cy="4786346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err="1" smtClean="0"/>
              <a:t>Initializers</a:t>
            </a:r>
            <a:endParaRPr lang="en-US" sz="2800" dirty="0" smtClean="0"/>
          </a:p>
          <a:p>
            <a:pPr lvl="3" algn="l" rtl="0" eaLnBrk="1" hangingPunct="1"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int n[ 5 ] = { 1, 2, 3, 4, 5 };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 If not enough </a:t>
            </a:r>
            <a:r>
              <a:rPr lang="en-US" sz="2400" dirty="0" err="1" smtClean="0"/>
              <a:t>initializers</a:t>
            </a:r>
            <a:r>
              <a:rPr lang="en-US" sz="2400" dirty="0" smtClean="0"/>
              <a:t>, rightmost elements become 0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 If too many </a:t>
            </a:r>
            <a:r>
              <a:rPr lang="en-US" sz="2400" dirty="0" err="1" smtClean="0"/>
              <a:t>initializers</a:t>
            </a:r>
            <a:r>
              <a:rPr lang="en-US" sz="2400" dirty="0" smtClean="0"/>
              <a:t>, a syntax error is generated</a:t>
            </a:r>
          </a:p>
          <a:p>
            <a:pPr lvl="3" algn="l" rtl="0" eaLnBrk="1" hangingPunct="1"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int n[ 5 ] = { 0 }  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 Sets all the elements to </a:t>
            </a:r>
            <a:r>
              <a:rPr lang="en-US" sz="2400" b="1" dirty="0" smtClean="0">
                <a:latin typeface="Courier New" pitchFamily="49" charset="0"/>
              </a:rPr>
              <a:t>0</a:t>
            </a:r>
          </a:p>
          <a:p>
            <a:pPr lvl="1" algn="l" rtl="0" eaLnBrk="1" hangingPunct="1"/>
            <a:endParaRPr lang="en-US" sz="1400" dirty="0" smtClean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If size omitted, the </a:t>
            </a:r>
            <a:r>
              <a:rPr lang="en-US" sz="2800" dirty="0" err="1" smtClean="0"/>
              <a:t>initializers</a:t>
            </a:r>
            <a:r>
              <a:rPr lang="en-US" sz="2800" dirty="0" smtClean="0"/>
              <a:t> determine it</a:t>
            </a:r>
          </a:p>
          <a:p>
            <a:pPr lvl="3" algn="l" rtl="0" eaLnBrk="1" hangingPunct="1"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int n[] = { 1, 2, 3, 4, 5 };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 5 </a:t>
            </a:r>
            <a:r>
              <a:rPr lang="en-US" sz="2400" dirty="0" err="1" smtClean="0"/>
              <a:t>initializers</a:t>
            </a:r>
            <a:r>
              <a:rPr lang="en-US" sz="2400" dirty="0" smtClean="0"/>
              <a:t>, therefore </a:t>
            </a:r>
            <a:r>
              <a:rPr lang="en-US" sz="2400" b="1" dirty="0" smtClean="0">
                <a:latin typeface="Courier New" pitchFamily="49" charset="0"/>
              </a:rPr>
              <a:t>n</a:t>
            </a:r>
            <a:r>
              <a:rPr lang="en-US" sz="2400" dirty="0" smtClean="0"/>
              <a:t> is a 5 element array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6F4ED40-EC5F-4B41-80AC-62748F0B4DF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>
                <a:cs typeface="Times New Roman" pitchFamily="18" charset="0"/>
              </a:rPr>
              <a:t>1.  Initialize array using a declaration</a:t>
            </a: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2.  Define loop</a:t>
            </a: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3.  Print out each array element</a:t>
            </a: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r>
              <a:rPr lang="en-US" sz="1600" smtClean="0"/>
              <a:t>Program Output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4553515"/>
            <a:chOff x="0" y="0"/>
            <a:chExt cx="3072" cy="8363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480"/>
              <a:chOff x="0" y="0"/>
              <a:chExt cx="3072" cy="480"/>
            </a:xfrm>
          </p:grpSpPr>
          <p:sp>
            <p:nvSpPr>
              <p:cNvPr id="10313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314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03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Fig. 4.4: fig04_04.cpp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403"/>
              <a:ext cx="3072" cy="480"/>
              <a:chOff x="0" y="403"/>
              <a:chExt cx="3072" cy="480"/>
            </a:xfrm>
          </p:grpSpPr>
          <p:sp>
            <p:nvSpPr>
              <p:cNvPr id="10311" name="Rectangle 8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312" name="Rectangle 9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Initializing an array with a declaration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77"/>
              <a:ext cx="3072" cy="480"/>
              <a:chOff x="0" y="777"/>
              <a:chExt cx="3072" cy="480"/>
            </a:xfrm>
          </p:grpSpPr>
          <p:sp>
            <p:nvSpPr>
              <p:cNvPr id="10309" name="Rectangle 11"/>
              <p:cNvSpPr>
                <a:spLocks noChangeArrowheads="1"/>
              </p:cNvSpPr>
              <p:nvPr/>
            </p:nvSpPr>
            <p:spPr bwMode="auto">
              <a:xfrm>
                <a:off x="0" y="777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310" name="Rectangle 12"/>
              <p:cNvSpPr>
                <a:spLocks noChangeArrowheads="1"/>
              </p:cNvSpPr>
              <p:nvPr/>
            </p:nvSpPr>
            <p:spPr bwMode="auto">
              <a:xfrm>
                <a:off x="0" y="77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sz="1100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51"/>
              <a:ext cx="3072" cy="480"/>
              <a:chOff x="0" y="1151"/>
              <a:chExt cx="3072" cy="480"/>
            </a:xfrm>
          </p:grpSpPr>
          <p:sp>
            <p:nvSpPr>
              <p:cNvPr id="10307" name="Rectangle 14"/>
              <p:cNvSpPr>
                <a:spLocks noChangeArrowheads="1"/>
              </p:cNvSpPr>
              <p:nvPr/>
            </p:nvSpPr>
            <p:spPr bwMode="auto">
              <a:xfrm>
                <a:off x="0" y="1151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308" name="Rectangle 15"/>
              <p:cNvSpPr>
                <a:spLocks noChangeArrowheads="1"/>
              </p:cNvSpPr>
              <p:nvPr/>
            </p:nvSpPr>
            <p:spPr bwMode="auto">
              <a:xfrm>
                <a:off x="0" y="115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525"/>
              <a:ext cx="3072" cy="480"/>
              <a:chOff x="0" y="1525"/>
              <a:chExt cx="3072" cy="480"/>
            </a:xfrm>
          </p:grpSpPr>
          <p:sp>
            <p:nvSpPr>
              <p:cNvPr id="10305" name="Rectangle 17"/>
              <p:cNvSpPr>
                <a:spLocks noChangeArrowheads="1"/>
              </p:cNvSpPr>
              <p:nvPr/>
            </p:nvSpPr>
            <p:spPr bwMode="auto">
              <a:xfrm>
                <a:off x="0" y="1525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306" name="Rectangle 18"/>
              <p:cNvSpPr>
                <a:spLocks noChangeArrowheads="1"/>
              </p:cNvSpPr>
              <p:nvPr/>
            </p:nvSpPr>
            <p:spPr bwMode="auto">
              <a:xfrm>
                <a:off x="0" y="152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100" b="1">
                    <a:latin typeface="Courier New" pitchFamily="49" charset="0"/>
                  </a:rPr>
                  <a:t> std::cout;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99"/>
              <a:ext cx="3072" cy="480"/>
              <a:chOff x="0" y="1899"/>
              <a:chExt cx="3072" cy="480"/>
            </a:xfrm>
          </p:grpSpPr>
          <p:sp>
            <p:nvSpPr>
              <p:cNvPr id="10303" name="Rectangle 20"/>
              <p:cNvSpPr>
                <a:spLocks noChangeArrowheads="1"/>
              </p:cNvSpPr>
              <p:nvPr/>
            </p:nvSpPr>
            <p:spPr bwMode="auto">
              <a:xfrm>
                <a:off x="0" y="1899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304" name="Rectangle 21"/>
              <p:cNvSpPr>
                <a:spLocks noChangeArrowheads="1"/>
              </p:cNvSpPr>
              <p:nvPr/>
            </p:nvSpPr>
            <p:spPr bwMode="auto">
              <a:xfrm>
                <a:off x="0" y="189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100" b="1">
                    <a:latin typeface="Courier New" pitchFamily="49" charset="0"/>
                  </a:rPr>
                  <a:t> std::endl;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73"/>
              <a:ext cx="3072" cy="480"/>
              <a:chOff x="0" y="2273"/>
              <a:chExt cx="3072" cy="480"/>
            </a:xfrm>
          </p:grpSpPr>
          <p:sp>
            <p:nvSpPr>
              <p:cNvPr id="10301" name="Rectangle 23"/>
              <p:cNvSpPr>
                <a:spLocks noChangeArrowheads="1"/>
              </p:cNvSpPr>
              <p:nvPr/>
            </p:nvSpPr>
            <p:spPr bwMode="auto">
              <a:xfrm>
                <a:off x="0" y="2273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302" name="Rectangle 24"/>
              <p:cNvSpPr>
                <a:spLocks noChangeArrowheads="1"/>
              </p:cNvSpPr>
              <p:nvPr/>
            </p:nvSpPr>
            <p:spPr bwMode="auto">
              <a:xfrm>
                <a:off x="0" y="227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47"/>
              <a:ext cx="3072" cy="480"/>
              <a:chOff x="0" y="2647"/>
              <a:chExt cx="3072" cy="480"/>
            </a:xfrm>
          </p:grpSpPr>
          <p:sp>
            <p:nvSpPr>
              <p:cNvPr id="10299" name="Rectangle 26"/>
              <p:cNvSpPr>
                <a:spLocks noChangeArrowheads="1"/>
              </p:cNvSpPr>
              <p:nvPr/>
            </p:nvSpPr>
            <p:spPr bwMode="auto">
              <a:xfrm>
                <a:off x="0" y="2647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300" name="Rectangle 27"/>
              <p:cNvSpPr>
                <a:spLocks noChangeArrowheads="1"/>
              </p:cNvSpPr>
              <p:nvPr/>
            </p:nvSpPr>
            <p:spPr bwMode="auto">
              <a:xfrm>
                <a:off x="0" y="264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sz="1100" b="1">
                    <a:latin typeface="Courier New" pitchFamily="49" charset="0"/>
                  </a:rPr>
                  <a:t> &lt;iomanip&gt;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3021"/>
              <a:ext cx="3072" cy="480"/>
              <a:chOff x="0" y="3021"/>
              <a:chExt cx="3072" cy="480"/>
            </a:xfrm>
          </p:grpSpPr>
          <p:sp>
            <p:nvSpPr>
              <p:cNvPr id="10297" name="Rectangle 29"/>
              <p:cNvSpPr>
                <a:spLocks noChangeArrowheads="1"/>
              </p:cNvSpPr>
              <p:nvPr/>
            </p:nvSpPr>
            <p:spPr bwMode="auto">
              <a:xfrm>
                <a:off x="0" y="3021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298" name="Rectangle 30"/>
              <p:cNvSpPr>
                <a:spLocks noChangeArrowheads="1"/>
              </p:cNvSpPr>
              <p:nvPr/>
            </p:nvSpPr>
            <p:spPr bwMode="auto">
              <a:xfrm>
                <a:off x="0" y="302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95"/>
              <a:ext cx="3072" cy="480"/>
              <a:chOff x="0" y="3395"/>
              <a:chExt cx="3072" cy="480"/>
            </a:xfrm>
          </p:grpSpPr>
          <p:sp>
            <p:nvSpPr>
              <p:cNvPr id="10295" name="Rectangle 32"/>
              <p:cNvSpPr>
                <a:spLocks noChangeArrowheads="1"/>
              </p:cNvSpPr>
              <p:nvPr/>
            </p:nvSpPr>
            <p:spPr bwMode="auto">
              <a:xfrm>
                <a:off x="0" y="3395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296" name="Rectangle 33"/>
              <p:cNvSpPr>
                <a:spLocks noChangeArrowheads="1"/>
              </p:cNvSpPr>
              <p:nvPr/>
            </p:nvSpPr>
            <p:spPr bwMode="auto">
              <a:xfrm>
                <a:off x="0" y="339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100" b="1">
                    <a:latin typeface="Courier New" pitchFamily="49" charset="0"/>
                  </a:rPr>
                  <a:t> std::setw;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69"/>
              <a:ext cx="3072" cy="480"/>
              <a:chOff x="0" y="3769"/>
              <a:chExt cx="3072" cy="480"/>
            </a:xfrm>
          </p:grpSpPr>
          <p:sp>
            <p:nvSpPr>
              <p:cNvPr id="10293" name="Rectangle 35"/>
              <p:cNvSpPr>
                <a:spLocks noChangeArrowheads="1"/>
              </p:cNvSpPr>
              <p:nvPr/>
            </p:nvSpPr>
            <p:spPr bwMode="auto">
              <a:xfrm>
                <a:off x="0" y="3769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294" name="Rectangle 36"/>
              <p:cNvSpPr>
                <a:spLocks noChangeArrowheads="1"/>
              </p:cNvSpPr>
              <p:nvPr/>
            </p:nvSpPr>
            <p:spPr bwMode="auto">
              <a:xfrm>
                <a:off x="0" y="376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43"/>
              <a:ext cx="3072" cy="480"/>
              <a:chOff x="0" y="4143"/>
              <a:chExt cx="3072" cy="480"/>
            </a:xfrm>
          </p:grpSpPr>
          <p:sp>
            <p:nvSpPr>
              <p:cNvPr id="10291" name="Rectangle 38"/>
              <p:cNvSpPr>
                <a:spLocks noChangeArrowheads="1"/>
              </p:cNvSpPr>
              <p:nvPr/>
            </p:nvSpPr>
            <p:spPr bwMode="auto">
              <a:xfrm>
                <a:off x="0" y="4143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292" name="Rectangle 39"/>
              <p:cNvSpPr>
                <a:spLocks noChangeArrowheads="1"/>
              </p:cNvSpPr>
              <p:nvPr/>
            </p:nvSpPr>
            <p:spPr bwMode="auto">
              <a:xfrm>
                <a:off x="0" y="414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12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517"/>
              <a:ext cx="3072" cy="480"/>
              <a:chOff x="0" y="4517"/>
              <a:chExt cx="3072" cy="480"/>
            </a:xfrm>
          </p:grpSpPr>
          <p:sp>
            <p:nvSpPr>
              <p:cNvPr id="10289" name="Rectangle 41"/>
              <p:cNvSpPr>
                <a:spLocks noChangeArrowheads="1"/>
              </p:cNvSpPr>
              <p:nvPr/>
            </p:nvSpPr>
            <p:spPr bwMode="auto">
              <a:xfrm>
                <a:off x="0" y="4517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290" name="Rectangle 42"/>
              <p:cNvSpPr>
                <a:spLocks noChangeArrowheads="1"/>
              </p:cNvSpPr>
              <p:nvPr/>
            </p:nvSpPr>
            <p:spPr bwMode="auto">
              <a:xfrm>
                <a:off x="0" y="451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13	</a:t>
                </a:r>
                <a:r>
                  <a:rPr lang="en-US" sz="11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91"/>
              <a:ext cx="3072" cy="480"/>
              <a:chOff x="0" y="4891"/>
              <a:chExt cx="3072" cy="480"/>
            </a:xfrm>
          </p:grpSpPr>
          <p:sp>
            <p:nvSpPr>
              <p:cNvPr id="10287" name="Rectangle 44"/>
              <p:cNvSpPr>
                <a:spLocks noChangeArrowheads="1"/>
              </p:cNvSpPr>
              <p:nvPr/>
            </p:nvSpPr>
            <p:spPr bwMode="auto">
              <a:xfrm>
                <a:off x="0" y="4891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288" name="Rectangle 45"/>
              <p:cNvSpPr>
                <a:spLocks noChangeArrowheads="1"/>
              </p:cNvSpPr>
              <p:nvPr/>
            </p:nvSpPr>
            <p:spPr bwMode="auto">
              <a:xfrm>
                <a:off x="0" y="489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14	</a:t>
                </a:r>
                <a:r>
                  <a:rPr lang="en-US" sz="1100" b="1">
                    <a:latin typeface="Courier New" pitchFamily="49" charset="0"/>
                  </a:rPr>
                  <a:t>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n[ 10 ] = { 32, 27, 64, 18, 95, 14, 90, 70, 60, 37 };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65"/>
              <a:ext cx="3072" cy="480"/>
              <a:chOff x="0" y="5265"/>
              <a:chExt cx="3072" cy="480"/>
            </a:xfrm>
          </p:grpSpPr>
          <p:sp>
            <p:nvSpPr>
              <p:cNvPr id="10285" name="Rectangle 47"/>
              <p:cNvSpPr>
                <a:spLocks noChangeArrowheads="1"/>
              </p:cNvSpPr>
              <p:nvPr/>
            </p:nvSpPr>
            <p:spPr bwMode="auto">
              <a:xfrm>
                <a:off x="0" y="5265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286" name="Rectangle 48"/>
              <p:cNvSpPr>
                <a:spLocks noChangeArrowheads="1"/>
              </p:cNvSpPr>
              <p:nvPr/>
            </p:nvSpPr>
            <p:spPr bwMode="auto">
              <a:xfrm>
                <a:off x="0" y="526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15	</a:t>
                </a:r>
                <a:r>
                  <a:rPr lang="en-US" sz="1100" b="1">
                    <a:latin typeface="Courier New" pitchFamily="49" charset="0"/>
                  </a:rPr>
                  <a:t>  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39"/>
              <a:ext cx="3072" cy="480"/>
              <a:chOff x="0" y="5639"/>
              <a:chExt cx="3072" cy="480"/>
            </a:xfrm>
          </p:grpSpPr>
          <p:sp>
            <p:nvSpPr>
              <p:cNvPr id="10283" name="Rectangle 50"/>
              <p:cNvSpPr>
                <a:spLocks noChangeArrowheads="1"/>
              </p:cNvSpPr>
              <p:nvPr/>
            </p:nvSpPr>
            <p:spPr bwMode="auto">
              <a:xfrm>
                <a:off x="0" y="5639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284" name="Rectangle 51"/>
              <p:cNvSpPr>
                <a:spLocks noChangeArrowheads="1"/>
              </p:cNvSpPr>
              <p:nvPr/>
            </p:nvSpPr>
            <p:spPr bwMode="auto">
              <a:xfrm>
                <a:off x="0" y="563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16	</a:t>
                </a:r>
                <a:r>
                  <a:rPr lang="en-US" sz="1100" b="1">
                    <a:latin typeface="Courier New" pitchFamily="49" charset="0"/>
                  </a:rPr>
                  <a:t>   cout &lt;&lt; "Element" &lt;&lt; setw( 13 ) &lt;&lt; "Value"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6013"/>
              <a:ext cx="3072" cy="480"/>
              <a:chOff x="0" y="6013"/>
              <a:chExt cx="3072" cy="480"/>
            </a:xfrm>
          </p:grpSpPr>
          <p:sp>
            <p:nvSpPr>
              <p:cNvPr id="10281" name="Rectangle 53"/>
              <p:cNvSpPr>
                <a:spLocks noChangeArrowheads="1"/>
              </p:cNvSpPr>
              <p:nvPr/>
            </p:nvSpPr>
            <p:spPr bwMode="auto">
              <a:xfrm>
                <a:off x="0" y="6013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282" name="Rectangle 54"/>
              <p:cNvSpPr>
                <a:spLocks noChangeArrowheads="1"/>
              </p:cNvSpPr>
              <p:nvPr/>
            </p:nvSpPr>
            <p:spPr bwMode="auto">
              <a:xfrm>
                <a:off x="0" y="601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17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87"/>
              <a:ext cx="3072" cy="480"/>
              <a:chOff x="0" y="6387"/>
              <a:chExt cx="3072" cy="480"/>
            </a:xfrm>
          </p:grpSpPr>
          <p:sp>
            <p:nvSpPr>
              <p:cNvPr id="10279" name="Rectangle 56"/>
              <p:cNvSpPr>
                <a:spLocks noChangeArrowheads="1"/>
              </p:cNvSpPr>
              <p:nvPr/>
            </p:nvSpPr>
            <p:spPr bwMode="auto">
              <a:xfrm>
                <a:off x="0" y="6387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280" name="Rectangle 57"/>
              <p:cNvSpPr>
                <a:spLocks noChangeArrowheads="1"/>
              </p:cNvSpPr>
              <p:nvPr/>
            </p:nvSpPr>
            <p:spPr bwMode="auto">
              <a:xfrm>
                <a:off x="0" y="638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18	</a:t>
                </a:r>
                <a:r>
                  <a:rPr lang="en-US" sz="1100" b="1">
                    <a:latin typeface="Courier New" pitchFamily="49" charset="0"/>
                  </a:rPr>
                  <a:t>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100" b="1">
                    <a:latin typeface="Courier New" pitchFamily="49" charset="0"/>
                  </a:rPr>
                  <a:t> (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i = 0; i &lt; 10; i++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61"/>
              <a:ext cx="3072" cy="480"/>
              <a:chOff x="0" y="6761"/>
              <a:chExt cx="3072" cy="480"/>
            </a:xfrm>
          </p:grpSpPr>
          <p:sp>
            <p:nvSpPr>
              <p:cNvPr id="10277" name="Rectangle 59"/>
              <p:cNvSpPr>
                <a:spLocks noChangeArrowheads="1"/>
              </p:cNvSpPr>
              <p:nvPr/>
            </p:nvSpPr>
            <p:spPr bwMode="auto">
              <a:xfrm>
                <a:off x="0" y="6761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278" name="Rectangle 60"/>
              <p:cNvSpPr>
                <a:spLocks noChangeArrowheads="1"/>
              </p:cNvSpPr>
              <p:nvPr/>
            </p:nvSpPr>
            <p:spPr bwMode="auto">
              <a:xfrm>
                <a:off x="0" y="676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19	</a:t>
                </a:r>
                <a:r>
                  <a:rPr lang="en-US" sz="1100" b="1">
                    <a:latin typeface="Courier New" pitchFamily="49" charset="0"/>
                  </a:rPr>
                  <a:t>      cout &lt;&lt; setw( 7 ) &lt;&lt; i &lt;&lt; setw( 13 ) &lt;&lt; n[ i ]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35"/>
              <a:ext cx="3072" cy="480"/>
              <a:chOff x="0" y="7135"/>
              <a:chExt cx="3072" cy="480"/>
            </a:xfrm>
          </p:grpSpPr>
          <p:sp>
            <p:nvSpPr>
              <p:cNvPr id="10275" name="Rectangle 62"/>
              <p:cNvSpPr>
                <a:spLocks noChangeArrowheads="1"/>
              </p:cNvSpPr>
              <p:nvPr/>
            </p:nvSpPr>
            <p:spPr bwMode="auto">
              <a:xfrm>
                <a:off x="0" y="7135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276" name="Rectangle 63"/>
              <p:cNvSpPr>
                <a:spLocks noChangeArrowheads="1"/>
              </p:cNvSpPr>
              <p:nvPr/>
            </p:nvSpPr>
            <p:spPr bwMode="auto">
              <a:xfrm>
                <a:off x="0" y="713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20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0" y="7509"/>
              <a:ext cx="3072" cy="480"/>
              <a:chOff x="0" y="7509"/>
              <a:chExt cx="3072" cy="480"/>
            </a:xfrm>
          </p:grpSpPr>
          <p:sp>
            <p:nvSpPr>
              <p:cNvPr id="10273" name="Rectangle 65"/>
              <p:cNvSpPr>
                <a:spLocks noChangeArrowheads="1"/>
              </p:cNvSpPr>
              <p:nvPr/>
            </p:nvSpPr>
            <p:spPr bwMode="auto">
              <a:xfrm>
                <a:off x="0" y="7509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274" name="Rectangle 66"/>
              <p:cNvSpPr>
                <a:spLocks noChangeArrowheads="1"/>
              </p:cNvSpPr>
              <p:nvPr/>
            </p:nvSpPr>
            <p:spPr bwMode="auto">
              <a:xfrm>
                <a:off x="0" y="750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21	</a:t>
                </a:r>
                <a:r>
                  <a:rPr lang="en-US" sz="1100" b="1">
                    <a:latin typeface="Courier New" pitchFamily="49" charset="0"/>
                  </a:rPr>
                  <a:t>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100" b="1">
                    <a:latin typeface="Courier New" pitchFamily="49" charset="0"/>
                  </a:rPr>
                  <a:t>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0" y="7883"/>
              <a:ext cx="3072" cy="480"/>
              <a:chOff x="0" y="7883"/>
              <a:chExt cx="3072" cy="480"/>
            </a:xfrm>
          </p:grpSpPr>
          <p:sp>
            <p:nvSpPr>
              <p:cNvPr id="10271" name="Rectangle 68"/>
              <p:cNvSpPr>
                <a:spLocks noChangeArrowheads="1"/>
              </p:cNvSpPr>
              <p:nvPr/>
            </p:nvSpPr>
            <p:spPr bwMode="auto">
              <a:xfrm>
                <a:off x="0" y="7883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272" name="Rectangle 69"/>
              <p:cNvSpPr>
                <a:spLocks noChangeArrowheads="1"/>
              </p:cNvSpPr>
              <p:nvPr/>
            </p:nvSpPr>
            <p:spPr bwMode="auto">
              <a:xfrm>
                <a:off x="0" y="788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22	</a:t>
                </a:r>
                <a:r>
                  <a:rPr lang="en-US" sz="11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10245" name="Rectangle 71"/>
          <p:cNvSpPr>
            <a:spLocks noChangeArrowheads="1"/>
          </p:cNvSpPr>
          <p:nvPr/>
        </p:nvSpPr>
        <p:spPr bwMode="auto">
          <a:xfrm>
            <a:off x="0" y="4575175"/>
            <a:ext cx="6781800" cy="2308324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Element        Value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      0           32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      1           27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      2           64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      3           18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      4           95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      5           14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      6           90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      7           70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      8           60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      9           37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200" b="1" dirty="0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25" name="Group 73"/>
          <p:cNvGrpSpPr>
            <a:grpSpLocks/>
          </p:cNvGrpSpPr>
          <p:nvPr/>
        </p:nvGrpSpPr>
        <p:grpSpPr bwMode="auto">
          <a:xfrm>
            <a:off x="1676400" y="1600200"/>
            <a:ext cx="4114800" cy="1066800"/>
            <a:chOff x="1152" y="432"/>
            <a:chExt cx="2592" cy="672"/>
          </a:xfrm>
        </p:grpSpPr>
        <p:sp>
          <p:nvSpPr>
            <p:cNvPr id="10247" name="Rectangle 70"/>
            <p:cNvSpPr>
              <a:spLocks noChangeArrowheads="1"/>
            </p:cNvSpPr>
            <p:nvPr/>
          </p:nvSpPr>
          <p:spPr bwMode="auto">
            <a:xfrm>
              <a:off x="2208" y="432"/>
              <a:ext cx="1536" cy="52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</a:rPr>
                <a:t>Notice how they array is declared and elements referenced. </a:t>
              </a:r>
            </a:p>
          </p:txBody>
        </p:sp>
        <p:sp>
          <p:nvSpPr>
            <p:cNvPr id="10248" name="Line 72"/>
            <p:cNvSpPr>
              <a:spLocks noChangeShapeType="1"/>
            </p:cNvSpPr>
            <p:nvPr/>
          </p:nvSpPr>
          <p:spPr bwMode="auto">
            <a:xfrm flipH="1">
              <a:off x="1152" y="576"/>
              <a:ext cx="105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142852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dirty="0" smtClean="0"/>
              <a:t>4. Examples Using Arrays 	</a:t>
            </a:r>
            <a:endParaRPr lang="en-US" sz="3600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357158" y="714356"/>
            <a:ext cx="77724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800" b="1" kern="0" dirty="0">
                <a:solidFill>
                  <a:srgbClr val="FF3300"/>
                </a:solidFill>
                <a:latin typeface="+mj-lt"/>
                <a:ea typeface="+mj-ea"/>
                <a:cs typeface="+mj-cs"/>
              </a:rPr>
              <a:t>What is the O/P?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857250" y="6072210"/>
            <a:ext cx="4500563" cy="50006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8" name="Rectangle 7"/>
          <p:cNvSpPr/>
          <p:nvPr/>
        </p:nvSpPr>
        <p:spPr bwMode="auto">
          <a:xfrm>
            <a:off x="928693" y="1571612"/>
            <a:ext cx="4500563" cy="435768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1214440" y="1744698"/>
            <a:ext cx="371475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/>
              <a:t># include &lt; </a:t>
            </a:r>
            <a:r>
              <a:rPr lang="en-US" sz="2800" dirty="0" err="1"/>
              <a:t>iostream.h</a:t>
            </a:r>
            <a:r>
              <a:rPr lang="en-US" sz="2800" dirty="0"/>
              <a:t> &gt;                                               </a:t>
            </a:r>
          </a:p>
          <a:p>
            <a:r>
              <a:rPr lang="en-US" sz="2800" dirty="0"/>
              <a:t>void main ( )  {                          </a:t>
            </a:r>
          </a:p>
          <a:p>
            <a:r>
              <a:rPr lang="en-US" sz="2800" dirty="0"/>
              <a:t>int   list  [ 10 ] = { 0 } ;</a:t>
            </a:r>
          </a:p>
          <a:p>
            <a:r>
              <a:rPr lang="en-US" sz="2800" dirty="0"/>
              <a:t>int   h;</a:t>
            </a:r>
          </a:p>
          <a:p>
            <a:r>
              <a:rPr lang="en-US" sz="2800" dirty="0"/>
              <a:t>for ( h = 0; h &lt; 5; h ++ )</a:t>
            </a:r>
          </a:p>
          <a:p>
            <a:r>
              <a:rPr lang="en-US" sz="2800" dirty="0"/>
              <a:t>list [ 2 * h + 1 ]  = h + 2 ;</a:t>
            </a:r>
          </a:p>
          <a:p>
            <a:r>
              <a:rPr lang="en-US" sz="2800" dirty="0"/>
              <a:t>for ( h = 0; h &lt; 10; h ++ )</a:t>
            </a:r>
          </a:p>
          <a:p>
            <a:r>
              <a:rPr lang="en-US" sz="2800" dirty="0" err="1"/>
              <a:t>cout</a:t>
            </a:r>
            <a:r>
              <a:rPr lang="en-US" sz="2800" dirty="0"/>
              <a:t> &lt;&lt; list [ h ] ;</a:t>
            </a:r>
          </a:p>
          <a:p>
            <a:r>
              <a:rPr lang="en-US" sz="2800" dirty="0"/>
              <a:t>}</a:t>
            </a: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857250" y="6048397"/>
            <a:ext cx="4643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 Output:           0203040506</a:t>
            </a:r>
            <a:endParaRPr lang="ar-EG" sz="2800"/>
          </a:p>
        </p:txBody>
      </p:sp>
      <p:sp>
        <p:nvSpPr>
          <p:cNvPr id="11" name="Rectangle 10"/>
          <p:cNvSpPr/>
          <p:nvPr/>
        </p:nvSpPr>
        <p:spPr bwMode="auto">
          <a:xfrm>
            <a:off x="5929337" y="3000372"/>
            <a:ext cx="1785937" cy="24288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12" name="TextBox 10"/>
          <p:cNvSpPr txBox="1">
            <a:spLocks noChangeArrowheads="1"/>
          </p:cNvSpPr>
          <p:nvPr/>
        </p:nvSpPr>
        <p:spPr bwMode="auto">
          <a:xfrm>
            <a:off x="6000774" y="3204520"/>
            <a:ext cx="178593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list  [ 1 ] = 2</a:t>
            </a:r>
          </a:p>
          <a:p>
            <a:r>
              <a:rPr lang="en-US" sz="2400" dirty="0"/>
              <a:t>list  [ 3 ] = 3</a:t>
            </a:r>
          </a:p>
          <a:p>
            <a:r>
              <a:rPr lang="en-US" sz="2400" dirty="0"/>
              <a:t>list  [ 5 ] = 4</a:t>
            </a:r>
          </a:p>
          <a:p>
            <a:r>
              <a:rPr lang="en-US" sz="2400" dirty="0"/>
              <a:t>list  [ 7 ] = 5</a:t>
            </a:r>
          </a:p>
          <a:p>
            <a:r>
              <a:rPr lang="en-US" sz="2400" dirty="0"/>
              <a:t>list  [ 9 ] =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tchbook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3253</Words>
  <Application>Microsoft Office PowerPoint</Application>
  <PresentationFormat>On-screen Show (4:3)</PresentationFormat>
  <Paragraphs>956</Paragraphs>
  <Slides>42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Pitchbook</vt:lpstr>
      <vt:lpstr>Chapter 3  Arrays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2015-09-27T13:15:58Z</dcterms:created>
  <dcterms:modified xsi:type="dcterms:W3CDTF">2015-11-25T13:43:09Z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